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handoutMasterIdLst>
    <p:handoutMasterId r:id="rId46"/>
  </p:handoutMasterIdLst>
  <p:sldIdLst>
    <p:sldId id="282" r:id="rId2"/>
    <p:sldId id="264" r:id="rId3"/>
    <p:sldId id="263" r:id="rId4"/>
    <p:sldId id="270" r:id="rId5"/>
    <p:sldId id="279" r:id="rId6"/>
    <p:sldId id="288" r:id="rId7"/>
    <p:sldId id="283" r:id="rId8"/>
    <p:sldId id="273" r:id="rId9"/>
    <p:sldId id="274" r:id="rId10"/>
    <p:sldId id="275" r:id="rId11"/>
    <p:sldId id="276" r:id="rId12"/>
    <p:sldId id="291" r:id="rId13"/>
    <p:sldId id="285" r:id="rId14"/>
    <p:sldId id="277" r:id="rId15"/>
    <p:sldId id="308" r:id="rId16"/>
    <p:sldId id="322" r:id="rId17"/>
    <p:sldId id="278" r:id="rId18"/>
    <p:sldId id="287" r:id="rId19"/>
    <p:sldId id="289" r:id="rId20"/>
    <p:sldId id="331" r:id="rId21"/>
    <p:sldId id="286" r:id="rId22"/>
    <p:sldId id="323" r:id="rId23"/>
    <p:sldId id="284" r:id="rId24"/>
    <p:sldId id="294" r:id="rId25"/>
    <p:sldId id="326" r:id="rId26"/>
    <p:sldId id="325" r:id="rId27"/>
    <p:sldId id="296" r:id="rId28"/>
    <p:sldId id="306" r:id="rId29"/>
    <p:sldId id="307" r:id="rId30"/>
    <p:sldId id="298" r:id="rId31"/>
    <p:sldId id="324" r:id="rId32"/>
    <p:sldId id="300" r:id="rId33"/>
    <p:sldId id="297" r:id="rId34"/>
    <p:sldId id="299" r:id="rId35"/>
    <p:sldId id="280" r:id="rId36"/>
    <p:sldId id="281" r:id="rId37"/>
    <p:sldId id="328" r:id="rId38"/>
    <p:sldId id="327" r:id="rId39"/>
    <p:sldId id="329" r:id="rId40"/>
    <p:sldId id="333" r:id="rId41"/>
    <p:sldId id="334" r:id="rId42"/>
    <p:sldId id="330" r:id="rId43"/>
    <p:sldId id="332" r:id="rId44"/>
    <p:sldId id="271" r:id="rId45"/>
  </p:sldIdLst>
  <p:sldSz cx="9144000" cy="6858000" type="screen4x3"/>
  <p:notesSz cx="6881813" cy="9296400"/>
  <p:defaultTextStyle>
    <a:defPPr>
      <a:defRPr lang="en-US"/>
    </a:defPPr>
    <a:lvl1pPr algn="l" rtl="0" eaLnBrk="0" fontAlgn="base" hangingPunct="0">
      <a:spcBef>
        <a:spcPct val="0"/>
      </a:spcBef>
      <a:spcAft>
        <a:spcPct val="0"/>
      </a:spcAft>
      <a:defRPr sz="2400" kern="1200">
        <a:solidFill>
          <a:schemeClr val="tx1"/>
        </a:solidFill>
        <a:latin typeface="Times" charset="0"/>
        <a:ea typeface="MS PGothic" charset="0"/>
        <a:cs typeface="MS PGothic" charset="0"/>
      </a:defRPr>
    </a:lvl1pPr>
    <a:lvl2pPr marL="457200" algn="l" rtl="0" eaLnBrk="0" fontAlgn="base" hangingPunct="0">
      <a:spcBef>
        <a:spcPct val="0"/>
      </a:spcBef>
      <a:spcAft>
        <a:spcPct val="0"/>
      </a:spcAft>
      <a:defRPr sz="2400" kern="1200">
        <a:solidFill>
          <a:schemeClr val="tx1"/>
        </a:solidFill>
        <a:latin typeface="Times" charset="0"/>
        <a:ea typeface="MS PGothic" charset="0"/>
        <a:cs typeface="MS PGothic" charset="0"/>
      </a:defRPr>
    </a:lvl2pPr>
    <a:lvl3pPr marL="914400" algn="l" rtl="0" eaLnBrk="0" fontAlgn="base" hangingPunct="0">
      <a:spcBef>
        <a:spcPct val="0"/>
      </a:spcBef>
      <a:spcAft>
        <a:spcPct val="0"/>
      </a:spcAft>
      <a:defRPr sz="2400" kern="1200">
        <a:solidFill>
          <a:schemeClr val="tx1"/>
        </a:solidFill>
        <a:latin typeface="Times" charset="0"/>
        <a:ea typeface="MS PGothic" charset="0"/>
        <a:cs typeface="MS PGothic" charset="0"/>
      </a:defRPr>
    </a:lvl3pPr>
    <a:lvl4pPr marL="1371600" algn="l" rtl="0" eaLnBrk="0" fontAlgn="base" hangingPunct="0">
      <a:spcBef>
        <a:spcPct val="0"/>
      </a:spcBef>
      <a:spcAft>
        <a:spcPct val="0"/>
      </a:spcAft>
      <a:defRPr sz="2400" kern="1200">
        <a:solidFill>
          <a:schemeClr val="tx1"/>
        </a:solidFill>
        <a:latin typeface="Times" charset="0"/>
        <a:ea typeface="MS PGothic" charset="0"/>
        <a:cs typeface="MS PGothic" charset="0"/>
      </a:defRPr>
    </a:lvl4pPr>
    <a:lvl5pPr marL="1828800" algn="l" rtl="0" eaLnBrk="0" fontAlgn="base" hangingPunct="0">
      <a:spcBef>
        <a:spcPct val="0"/>
      </a:spcBef>
      <a:spcAft>
        <a:spcPct val="0"/>
      </a:spcAft>
      <a:defRPr sz="2400" kern="1200">
        <a:solidFill>
          <a:schemeClr val="tx1"/>
        </a:solidFill>
        <a:latin typeface="Times" charset="0"/>
        <a:ea typeface="MS PGothic" charset="0"/>
        <a:cs typeface="MS PGothic" charset="0"/>
      </a:defRPr>
    </a:lvl5pPr>
    <a:lvl6pPr marL="2286000" algn="l" defTabSz="457200" rtl="0" eaLnBrk="1" latinLnBrk="0" hangingPunct="1">
      <a:defRPr sz="2400" kern="1200">
        <a:solidFill>
          <a:schemeClr val="tx1"/>
        </a:solidFill>
        <a:latin typeface="Times" charset="0"/>
        <a:ea typeface="MS PGothic" charset="0"/>
        <a:cs typeface="MS PGothic" charset="0"/>
      </a:defRPr>
    </a:lvl6pPr>
    <a:lvl7pPr marL="2743200" algn="l" defTabSz="457200" rtl="0" eaLnBrk="1" latinLnBrk="0" hangingPunct="1">
      <a:defRPr sz="2400" kern="1200">
        <a:solidFill>
          <a:schemeClr val="tx1"/>
        </a:solidFill>
        <a:latin typeface="Times" charset="0"/>
        <a:ea typeface="MS PGothic" charset="0"/>
        <a:cs typeface="MS PGothic" charset="0"/>
      </a:defRPr>
    </a:lvl7pPr>
    <a:lvl8pPr marL="3200400" algn="l" defTabSz="457200" rtl="0" eaLnBrk="1" latinLnBrk="0" hangingPunct="1">
      <a:defRPr sz="2400" kern="1200">
        <a:solidFill>
          <a:schemeClr val="tx1"/>
        </a:solidFill>
        <a:latin typeface="Times" charset="0"/>
        <a:ea typeface="MS PGothic" charset="0"/>
        <a:cs typeface="MS PGothic" charset="0"/>
      </a:defRPr>
    </a:lvl8pPr>
    <a:lvl9pPr marL="3657600" algn="l" defTabSz="457200" rtl="0" eaLnBrk="1" latinLnBrk="0" hangingPunct="1">
      <a:defRPr sz="2400" kern="1200">
        <a:solidFill>
          <a:schemeClr val="tx1"/>
        </a:solidFill>
        <a:latin typeface="Times" charset="0"/>
        <a:ea typeface="MS PGothic" charset="0"/>
        <a:cs typeface="MS PGothic"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1E1F76"/>
    <a:srgbClr val="1E1E76"/>
    <a:srgbClr val="212183"/>
    <a:srgbClr val="2A2AA8"/>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25"/>
  </p:normalViewPr>
  <p:slideViewPr>
    <p:cSldViewPr>
      <p:cViewPr varScale="1">
        <p:scale>
          <a:sx n="124" d="100"/>
          <a:sy n="124" d="100"/>
        </p:scale>
        <p:origin x="616" y="16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9738"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284" tIns="46142" rIns="92284" bIns="46142" numCol="1" anchor="t" anchorCtr="0" compatLnSpc="1">
            <a:prstTxWarp prst="textNoShape">
              <a:avLst/>
            </a:prstTxWarp>
          </a:bodyPr>
          <a:lstStyle>
            <a:lvl1pPr defTabSz="923925">
              <a:defRPr sz="1200">
                <a:latin typeface="Times" pitchFamily="18" charset="0"/>
                <a:ea typeface="+mn-ea"/>
                <a:cs typeface="+mn-cs"/>
              </a:defRPr>
            </a:lvl1pPr>
          </a:lstStyle>
          <a:p>
            <a:pPr>
              <a:defRPr/>
            </a:pPr>
            <a:endParaRPr lang="en-US"/>
          </a:p>
        </p:txBody>
      </p:sp>
      <p:sp>
        <p:nvSpPr>
          <p:cNvPr id="17411" name="Rectangle 3"/>
          <p:cNvSpPr>
            <a:spLocks noGrp="1" noChangeArrowheads="1"/>
          </p:cNvSpPr>
          <p:nvPr>
            <p:ph type="dt" sz="quarter" idx="1"/>
          </p:nvPr>
        </p:nvSpPr>
        <p:spPr bwMode="auto">
          <a:xfrm>
            <a:off x="3902075" y="0"/>
            <a:ext cx="2979738"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284" tIns="46142" rIns="92284" bIns="46142" numCol="1" anchor="t" anchorCtr="0" compatLnSpc="1">
            <a:prstTxWarp prst="textNoShape">
              <a:avLst/>
            </a:prstTxWarp>
          </a:bodyPr>
          <a:lstStyle>
            <a:lvl1pPr algn="r" defTabSz="923925">
              <a:defRPr sz="1200">
                <a:latin typeface="Times" pitchFamily="18" charset="0"/>
                <a:ea typeface="+mn-ea"/>
                <a:cs typeface="+mn-cs"/>
              </a:defRPr>
            </a:lvl1pPr>
          </a:lstStyle>
          <a:p>
            <a:pPr>
              <a:defRPr/>
            </a:pPr>
            <a:endParaRPr lang="en-US"/>
          </a:p>
        </p:txBody>
      </p:sp>
      <p:sp>
        <p:nvSpPr>
          <p:cNvPr id="17412" name="Rectangle 4"/>
          <p:cNvSpPr>
            <a:spLocks noGrp="1" noChangeArrowheads="1"/>
          </p:cNvSpPr>
          <p:nvPr>
            <p:ph type="ftr" sz="quarter" idx="2"/>
          </p:nvPr>
        </p:nvSpPr>
        <p:spPr bwMode="auto">
          <a:xfrm>
            <a:off x="0" y="8832850"/>
            <a:ext cx="2979738"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284" tIns="46142" rIns="92284" bIns="46142" numCol="1" anchor="b" anchorCtr="0" compatLnSpc="1">
            <a:prstTxWarp prst="textNoShape">
              <a:avLst/>
            </a:prstTxWarp>
          </a:bodyPr>
          <a:lstStyle>
            <a:lvl1pPr defTabSz="923925">
              <a:defRPr sz="1200">
                <a:latin typeface="Times" pitchFamily="18" charset="0"/>
                <a:ea typeface="+mn-ea"/>
                <a:cs typeface="+mn-cs"/>
              </a:defRPr>
            </a:lvl1pPr>
          </a:lstStyle>
          <a:p>
            <a:pPr>
              <a:defRPr/>
            </a:pPr>
            <a:endParaRPr lang="en-US"/>
          </a:p>
        </p:txBody>
      </p:sp>
      <p:sp>
        <p:nvSpPr>
          <p:cNvPr id="17413" name="Rectangle 5"/>
          <p:cNvSpPr>
            <a:spLocks noGrp="1" noChangeArrowheads="1"/>
          </p:cNvSpPr>
          <p:nvPr>
            <p:ph type="sldNum" sz="quarter" idx="3"/>
          </p:nvPr>
        </p:nvSpPr>
        <p:spPr bwMode="auto">
          <a:xfrm>
            <a:off x="3902075" y="8832850"/>
            <a:ext cx="2979738"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284" tIns="46142" rIns="92284" bIns="46142" numCol="1" anchor="b" anchorCtr="0" compatLnSpc="1">
            <a:prstTxWarp prst="textNoShape">
              <a:avLst/>
            </a:prstTxWarp>
          </a:bodyPr>
          <a:lstStyle>
            <a:lvl1pPr algn="r" defTabSz="923925">
              <a:defRPr sz="1200" smtClean="0"/>
            </a:lvl1pPr>
          </a:lstStyle>
          <a:p>
            <a:pPr>
              <a:defRPr/>
            </a:pPr>
            <a:fld id="{A17B3207-1D91-E04F-BB85-0C4990BACDDD}" type="slidenum">
              <a:rPr lang="en-US"/>
              <a:pPr>
                <a:defRPr/>
              </a:pPr>
              <a:t>‹#›</a:t>
            </a:fld>
            <a:endParaRPr lang="en-US"/>
          </a:p>
        </p:txBody>
      </p:sp>
    </p:spTree>
    <p:extLst>
      <p:ext uri="{BB962C8B-B14F-4D97-AF65-F5344CB8AC3E}">
        <p14:creationId xmlns:p14="http://schemas.microsoft.com/office/powerpoint/2010/main" val="173667804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078BF74-E5B5-9642-9DD4-79BAF5B95C7A}" type="slidenum">
              <a:rPr lang="en-US"/>
              <a:pPr>
                <a:defRPr/>
              </a:pPr>
              <a:t>‹#›</a:t>
            </a:fld>
            <a:endParaRPr lang="en-US"/>
          </a:p>
        </p:txBody>
      </p:sp>
    </p:spTree>
    <p:extLst>
      <p:ext uri="{BB962C8B-B14F-4D97-AF65-F5344CB8AC3E}">
        <p14:creationId xmlns:p14="http://schemas.microsoft.com/office/powerpoint/2010/main" val="1490436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42F0A28-F58C-4544-A429-8DA30E5D4258}" type="slidenum">
              <a:rPr lang="en-US"/>
              <a:pPr>
                <a:defRPr/>
              </a:pPr>
              <a:t>‹#›</a:t>
            </a:fld>
            <a:endParaRPr lang="en-US"/>
          </a:p>
        </p:txBody>
      </p:sp>
    </p:spTree>
    <p:extLst>
      <p:ext uri="{BB962C8B-B14F-4D97-AF65-F5344CB8AC3E}">
        <p14:creationId xmlns:p14="http://schemas.microsoft.com/office/powerpoint/2010/main" val="423000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8AD6CCAC-9AEA-B749-80F1-F11C6205BAA9}" type="slidenum">
              <a:rPr lang="en-US"/>
              <a:pPr>
                <a:defRPr/>
              </a:pPr>
              <a:t>‹#›</a:t>
            </a:fld>
            <a:endParaRPr lang="en-US"/>
          </a:p>
        </p:txBody>
      </p:sp>
    </p:spTree>
    <p:extLst>
      <p:ext uri="{BB962C8B-B14F-4D97-AF65-F5344CB8AC3E}">
        <p14:creationId xmlns:p14="http://schemas.microsoft.com/office/powerpoint/2010/main" val="206429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9D4080BB-AB27-E443-B1ED-F8A9B0A19AC9}" type="slidenum">
              <a:rPr lang="en-US"/>
              <a:pPr>
                <a:defRPr/>
              </a:pPr>
              <a:t>‹#›</a:t>
            </a:fld>
            <a:endParaRPr lang="en-US"/>
          </a:p>
        </p:txBody>
      </p:sp>
    </p:spTree>
    <p:extLst>
      <p:ext uri="{BB962C8B-B14F-4D97-AF65-F5344CB8AC3E}">
        <p14:creationId xmlns:p14="http://schemas.microsoft.com/office/powerpoint/2010/main" val="11961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27C08DE-3F3D-744C-AD98-ABC9373FB732}" type="slidenum">
              <a:rPr lang="en-US"/>
              <a:pPr>
                <a:defRPr/>
              </a:pPr>
              <a:t>‹#›</a:t>
            </a:fld>
            <a:endParaRPr lang="en-US"/>
          </a:p>
        </p:txBody>
      </p:sp>
    </p:spTree>
    <p:extLst>
      <p:ext uri="{BB962C8B-B14F-4D97-AF65-F5344CB8AC3E}">
        <p14:creationId xmlns:p14="http://schemas.microsoft.com/office/powerpoint/2010/main" val="3116197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1BAE17B-E770-8B41-B4A0-617FFC31B8E0}" type="slidenum">
              <a:rPr lang="en-US"/>
              <a:pPr>
                <a:defRPr/>
              </a:pPr>
              <a:t>‹#›</a:t>
            </a:fld>
            <a:endParaRPr lang="en-US"/>
          </a:p>
        </p:txBody>
      </p:sp>
    </p:spTree>
    <p:extLst>
      <p:ext uri="{BB962C8B-B14F-4D97-AF65-F5344CB8AC3E}">
        <p14:creationId xmlns:p14="http://schemas.microsoft.com/office/powerpoint/2010/main" val="2455332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BA71C24-E911-0E48-849E-13A70F57F7D0}" type="slidenum">
              <a:rPr lang="en-US"/>
              <a:pPr>
                <a:defRPr/>
              </a:pPr>
              <a:t>‹#›</a:t>
            </a:fld>
            <a:endParaRPr lang="en-US"/>
          </a:p>
        </p:txBody>
      </p:sp>
    </p:spTree>
    <p:extLst>
      <p:ext uri="{BB962C8B-B14F-4D97-AF65-F5344CB8AC3E}">
        <p14:creationId xmlns:p14="http://schemas.microsoft.com/office/powerpoint/2010/main" val="254487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1F88CF80-9D42-1343-AC9E-01E888EC22E2}" type="slidenum">
              <a:rPr lang="en-US"/>
              <a:pPr>
                <a:defRPr/>
              </a:pPr>
              <a:t>‹#›</a:t>
            </a:fld>
            <a:endParaRPr lang="en-US"/>
          </a:p>
        </p:txBody>
      </p:sp>
    </p:spTree>
    <p:extLst>
      <p:ext uri="{BB962C8B-B14F-4D97-AF65-F5344CB8AC3E}">
        <p14:creationId xmlns:p14="http://schemas.microsoft.com/office/powerpoint/2010/main" val="3738043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36628391-57DA-1D43-AA33-BDC104F1D27C}" type="slidenum">
              <a:rPr lang="en-US"/>
              <a:pPr>
                <a:defRPr/>
              </a:pPr>
              <a:t>‹#›</a:t>
            </a:fld>
            <a:endParaRPr lang="en-US"/>
          </a:p>
        </p:txBody>
      </p:sp>
    </p:spTree>
    <p:extLst>
      <p:ext uri="{BB962C8B-B14F-4D97-AF65-F5344CB8AC3E}">
        <p14:creationId xmlns:p14="http://schemas.microsoft.com/office/powerpoint/2010/main" val="60963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55137842-9724-2643-A7F0-727B58C19D35}" type="slidenum">
              <a:rPr lang="en-US"/>
              <a:pPr>
                <a:defRPr/>
              </a:pPr>
              <a:t>‹#›</a:t>
            </a:fld>
            <a:endParaRPr lang="en-US"/>
          </a:p>
        </p:txBody>
      </p:sp>
    </p:spTree>
    <p:extLst>
      <p:ext uri="{BB962C8B-B14F-4D97-AF65-F5344CB8AC3E}">
        <p14:creationId xmlns:p14="http://schemas.microsoft.com/office/powerpoint/2010/main" val="322415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90B69D8-B8BD-524E-9A75-6B1AB36B3AD9}" type="slidenum">
              <a:rPr lang="en-US"/>
              <a:pPr>
                <a:defRPr/>
              </a:pPr>
              <a:t>‹#›</a:t>
            </a:fld>
            <a:endParaRPr lang="en-US"/>
          </a:p>
        </p:txBody>
      </p:sp>
    </p:spTree>
    <p:extLst>
      <p:ext uri="{BB962C8B-B14F-4D97-AF65-F5344CB8AC3E}">
        <p14:creationId xmlns:p14="http://schemas.microsoft.com/office/powerpoint/2010/main" val="117069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5029F54-A1FD-4148-AFEF-FB6C921CA3BC}" type="slidenum">
              <a:rPr lang="en-US"/>
              <a:pPr>
                <a:defRPr/>
              </a:pPr>
              <a:t>‹#›</a:t>
            </a:fld>
            <a:endParaRPr lang="en-US"/>
          </a:p>
        </p:txBody>
      </p:sp>
    </p:spTree>
    <p:extLst>
      <p:ext uri="{BB962C8B-B14F-4D97-AF65-F5344CB8AC3E}">
        <p14:creationId xmlns:p14="http://schemas.microsoft.com/office/powerpoint/2010/main" val="192331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E1E7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pitchFamily="18" charset="0"/>
                <a:ea typeface="+mn-ea"/>
                <a:cs typeface="+mn-cs"/>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pitchFamily="18" charset="0"/>
                <a:ea typeface="+mn-ea"/>
                <a:cs typeface="+mn-cs"/>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a:defRPr/>
            </a:pPr>
            <a:fld id="{301BEF82-9245-9544-B412-C1FC59DFB936}" type="slidenum">
              <a:rPr lang="en-US"/>
              <a:pPr>
                <a:defRPr/>
              </a:pPr>
              <a:t>‹#›</a:t>
            </a:fld>
            <a:endParaRPr lang="en-US"/>
          </a:p>
        </p:txBody>
      </p:sp>
      <p:pic>
        <p:nvPicPr>
          <p:cNvPr id="1031"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6172200"/>
            <a:ext cx="1295400" cy="34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pitchFamily="18" charset="0"/>
        </a:defRPr>
      </a:lvl6pPr>
      <a:lvl7pPr marL="914400" algn="ctr" rtl="0" eaLnBrk="0" fontAlgn="base" hangingPunct="0">
        <a:spcBef>
          <a:spcPct val="0"/>
        </a:spcBef>
        <a:spcAft>
          <a:spcPct val="0"/>
        </a:spcAft>
        <a:defRPr sz="4400">
          <a:solidFill>
            <a:schemeClr val="tx2"/>
          </a:solidFill>
          <a:latin typeface="Times" pitchFamily="18" charset="0"/>
        </a:defRPr>
      </a:lvl7pPr>
      <a:lvl8pPr marL="1371600" algn="ctr" rtl="0" eaLnBrk="0" fontAlgn="base" hangingPunct="0">
        <a:spcBef>
          <a:spcPct val="0"/>
        </a:spcBef>
        <a:spcAft>
          <a:spcPct val="0"/>
        </a:spcAft>
        <a:defRPr sz="4400">
          <a:solidFill>
            <a:schemeClr val="tx2"/>
          </a:solidFill>
          <a:latin typeface="Times" pitchFamily="18" charset="0"/>
        </a:defRPr>
      </a:lvl8pPr>
      <a:lvl9pPr marL="1828800" algn="ctr" rtl="0" eaLnBrk="0" fontAlgn="base" hangingPunct="0">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cs typeface="MS PGothic"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6.xml"/><Relationship Id="rId6" Type="http://schemas.openxmlformats.org/officeDocument/2006/relationships/image" Target="../media/image25.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3"/>
          <p:cNvSpPr>
            <a:spLocks noGrp="1" noChangeArrowheads="1"/>
          </p:cNvSpPr>
          <p:nvPr>
            <p:ph type="body" idx="1"/>
          </p:nvPr>
        </p:nvSpPr>
        <p:spPr>
          <a:xfrm>
            <a:off x="685800" y="762000"/>
            <a:ext cx="7772400" cy="5334000"/>
          </a:xfrm>
        </p:spPr>
        <p:txBody>
          <a:bodyPr/>
          <a:lstStyle/>
          <a:p>
            <a:pPr algn="ctr">
              <a:buFontTx/>
              <a:buNone/>
              <a:defRPr/>
            </a:pPr>
            <a:endParaRPr lang="en-US" b="1" dirty="0">
              <a:solidFill>
                <a:schemeClr val="bg1"/>
              </a:solidFill>
              <a:latin typeface="Times" charset="0"/>
              <a:ea typeface="MS PGothic" charset="0"/>
            </a:endParaRPr>
          </a:p>
          <a:p>
            <a:pPr algn="ctr">
              <a:buFontTx/>
              <a:buNone/>
              <a:defRPr/>
            </a:pPr>
            <a:r>
              <a:rPr lang="en-US" sz="4400" b="1" dirty="0">
                <a:solidFill>
                  <a:srgbClr val="FFFF00"/>
                </a:solidFill>
                <a:latin typeface="Times" charset="0"/>
                <a:ea typeface="MS PGothic" charset="0"/>
              </a:rPr>
              <a:t>CALIBRATION</a:t>
            </a:r>
          </a:p>
          <a:p>
            <a:pPr algn="ctr">
              <a:buFontTx/>
              <a:buNone/>
              <a:defRPr/>
            </a:pPr>
            <a:r>
              <a:rPr lang="en-US" sz="4400" b="1" dirty="0">
                <a:solidFill>
                  <a:srgbClr val="FFFF00"/>
                </a:solidFill>
                <a:latin typeface="Times" charset="0"/>
                <a:ea typeface="MS PGothic" charset="0"/>
              </a:rPr>
              <a:t>&amp;</a:t>
            </a:r>
          </a:p>
          <a:p>
            <a:pPr algn="ctr">
              <a:buFontTx/>
              <a:buNone/>
              <a:defRPr/>
            </a:pPr>
            <a:r>
              <a:rPr lang="en-US" sz="4400" b="1" dirty="0">
                <a:solidFill>
                  <a:srgbClr val="FFFF00"/>
                </a:solidFill>
                <a:latin typeface="Times" charset="0"/>
                <a:ea typeface="MS PGothic" charset="0"/>
              </a:rPr>
              <a:t>UNCERTAINTY ANALYSES</a:t>
            </a:r>
          </a:p>
          <a:p>
            <a:pPr algn="ctr">
              <a:buFontTx/>
              <a:buNone/>
              <a:defRPr/>
            </a:pPr>
            <a:endParaRPr lang="en-US" b="1" dirty="0">
              <a:solidFill>
                <a:schemeClr val="bg1"/>
              </a:solidFill>
              <a:latin typeface="Times" charset="0"/>
              <a:ea typeface="MS PGothic" charset="0"/>
            </a:endParaRPr>
          </a:p>
          <a:p>
            <a:pPr algn="ctr">
              <a:buFontTx/>
              <a:buNone/>
              <a:defRPr/>
            </a:pPr>
            <a:endParaRPr lang="en-US" b="1" dirty="0">
              <a:solidFill>
                <a:schemeClr val="bg1"/>
              </a:solidFill>
              <a:latin typeface="Times" charset="0"/>
              <a:ea typeface="MS PGothic"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152400"/>
            <a:ext cx="7772400" cy="1143000"/>
          </a:xfrm>
        </p:spPr>
        <p:txBody>
          <a:bodyPr/>
          <a:lstStyle/>
          <a:p>
            <a:pPr>
              <a:defRPr/>
            </a:pPr>
            <a:r>
              <a:rPr lang="en-US" dirty="0">
                <a:solidFill>
                  <a:schemeClr val="bg1"/>
                </a:solidFill>
                <a:ea typeface="ＭＳ Ｐゴシック" charset="0"/>
                <a:cs typeface="+mj-cs"/>
              </a:rPr>
              <a:t>The mean absolute error</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00" y="2654300"/>
            <a:ext cx="6299200" cy="1549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152400"/>
            <a:ext cx="7772400" cy="1143000"/>
          </a:xfrm>
        </p:spPr>
        <p:txBody>
          <a:bodyPr/>
          <a:lstStyle/>
          <a:p>
            <a:pPr>
              <a:defRPr/>
            </a:pPr>
            <a:r>
              <a:rPr lang="en-US" dirty="0">
                <a:solidFill>
                  <a:schemeClr val="bg1"/>
                </a:solidFill>
                <a:ea typeface="ＭＳ Ｐゴシック" charset="0"/>
                <a:cs typeface="+mj-cs"/>
              </a:rPr>
              <a:t>The root mean squared error</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050" y="2444750"/>
            <a:ext cx="6565900" cy="1968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ChangeArrowheads="1"/>
          </p:cNvSpPr>
          <p:nvPr/>
        </p:nvSpPr>
        <p:spPr bwMode="auto">
          <a:xfrm>
            <a:off x="152400" y="5867400"/>
            <a:ext cx="1981200" cy="914400"/>
          </a:xfrm>
          <a:prstGeom prst="rect">
            <a:avLst/>
          </a:prstGeom>
          <a:solidFill>
            <a:srgbClr val="1E1E7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a:p>
            <a:endParaRPr lang="en-US"/>
          </a:p>
        </p:txBody>
      </p:sp>
      <p:sp>
        <p:nvSpPr>
          <p:cNvPr id="15362" name="Title 3"/>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Residual Plot</a:t>
            </a:r>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92747"/>
            <a:ext cx="8534400" cy="552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09DB0E-932F-5342-9C7F-5E2003E6F19B}"/>
              </a:ext>
            </a:extLst>
          </p:cNvPr>
          <p:cNvPicPr>
            <a:picLocks noChangeAspect="1"/>
          </p:cNvPicPr>
          <p:nvPr/>
        </p:nvPicPr>
        <p:blipFill>
          <a:blip r:embed="rId2"/>
          <a:stretch>
            <a:fillRect/>
          </a:stretch>
        </p:blipFill>
        <p:spPr>
          <a:xfrm>
            <a:off x="182696" y="1219199"/>
            <a:ext cx="8778607" cy="4611547"/>
          </a:xfrm>
          <a:prstGeom prst="rect">
            <a:avLst/>
          </a:prstGeom>
        </p:spPr>
      </p:pic>
      <p:sp>
        <p:nvSpPr>
          <p:cNvPr id="4" name="Title 3">
            <a:extLst>
              <a:ext uri="{FF2B5EF4-FFF2-40B4-BE49-F238E27FC236}">
                <a16:creationId xmlns:a16="http://schemas.microsoft.com/office/drawing/2014/main" id="{F6A12C2A-29A0-624E-B8E4-585B1E2B0688}"/>
              </a:ext>
            </a:extLst>
          </p:cNvPr>
          <p:cNvSpPr txBox="1">
            <a:spLocks/>
          </p:cNvSpPr>
          <p:nvPr/>
        </p:nvSpPr>
        <p:spPr>
          <a:xfrm>
            <a:off x="685800" y="152400"/>
            <a:ext cx="77724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pitchFamily="18" charset="0"/>
              </a:defRPr>
            </a:lvl6pPr>
            <a:lvl7pPr marL="914400" algn="ctr" rtl="0" eaLnBrk="0" fontAlgn="base" hangingPunct="0">
              <a:spcBef>
                <a:spcPct val="0"/>
              </a:spcBef>
              <a:spcAft>
                <a:spcPct val="0"/>
              </a:spcAft>
              <a:defRPr sz="4400">
                <a:solidFill>
                  <a:schemeClr val="tx2"/>
                </a:solidFill>
                <a:latin typeface="Times" pitchFamily="18" charset="0"/>
              </a:defRPr>
            </a:lvl7pPr>
            <a:lvl8pPr marL="1371600" algn="ctr" rtl="0" eaLnBrk="0" fontAlgn="base" hangingPunct="0">
              <a:spcBef>
                <a:spcPct val="0"/>
              </a:spcBef>
              <a:spcAft>
                <a:spcPct val="0"/>
              </a:spcAft>
              <a:defRPr sz="4400">
                <a:solidFill>
                  <a:schemeClr val="tx2"/>
                </a:solidFill>
                <a:latin typeface="Times" pitchFamily="18" charset="0"/>
              </a:defRPr>
            </a:lvl8pPr>
            <a:lvl9pPr marL="1828800" algn="ctr" rtl="0" eaLnBrk="0" fontAlgn="base" hangingPunct="0">
              <a:spcBef>
                <a:spcPct val="0"/>
              </a:spcBef>
              <a:spcAft>
                <a:spcPct val="0"/>
              </a:spcAft>
              <a:defRPr sz="4400">
                <a:solidFill>
                  <a:schemeClr val="tx2"/>
                </a:solidFill>
                <a:latin typeface="Times" pitchFamily="18" charset="0"/>
              </a:defRPr>
            </a:lvl9pPr>
          </a:lstStyle>
          <a:p>
            <a:pPr>
              <a:defRPr/>
            </a:pPr>
            <a:r>
              <a:rPr lang="en-US" kern="0">
                <a:solidFill>
                  <a:schemeClr val="bg1"/>
                </a:solidFill>
                <a:ea typeface="ＭＳ Ｐゴシック" charset="0"/>
                <a:cs typeface="+mj-cs"/>
              </a:rPr>
              <a:t>Residual Plot</a:t>
            </a:r>
            <a:endParaRPr lang="en-US" kern="0" dirty="0">
              <a:solidFill>
                <a:schemeClr val="bg1"/>
              </a:solidFill>
              <a:ea typeface="ＭＳ Ｐゴシック" charset="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152400"/>
            <a:ext cx="7772400" cy="1143000"/>
          </a:xfrm>
        </p:spPr>
        <p:txBody>
          <a:bodyPr/>
          <a:lstStyle/>
          <a:p>
            <a:pPr>
              <a:defRPr/>
            </a:pPr>
            <a:r>
              <a:rPr lang="en-US" dirty="0">
                <a:solidFill>
                  <a:schemeClr val="bg1"/>
                </a:solidFill>
                <a:ea typeface="ＭＳ Ｐゴシック" charset="0"/>
                <a:cs typeface="+mj-cs"/>
              </a:rPr>
              <a:t>The distribution of residuals</a:t>
            </a:r>
          </a:p>
        </p:txBody>
      </p:sp>
      <p:grpSp>
        <p:nvGrpSpPr>
          <p:cNvPr id="29698" name="Group 13"/>
          <p:cNvGrpSpPr>
            <a:grpSpLocks noChangeAspect="1"/>
          </p:cNvGrpSpPr>
          <p:nvPr/>
        </p:nvGrpSpPr>
        <p:grpSpPr bwMode="auto">
          <a:xfrm>
            <a:off x="490728" y="1447800"/>
            <a:ext cx="3547872" cy="3658743"/>
            <a:chOff x="672" y="1584"/>
            <a:chExt cx="1536" cy="1584"/>
          </a:xfrm>
        </p:grpSpPr>
        <p:sp>
          <p:nvSpPr>
            <p:cNvPr id="16400" name="Rectangle 4"/>
            <p:cNvSpPr>
              <a:spLocks noChangeArrowheads="1"/>
            </p:cNvSpPr>
            <p:nvPr/>
          </p:nvSpPr>
          <p:spPr bwMode="auto">
            <a:xfrm>
              <a:off x="672"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6401" name="Text Box 5"/>
            <p:cNvSpPr txBox="1">
              <a:spLocks noChangeArrowheads="1"/>
            </p:cNvSpPr>
            <p:nvPr/>
          </p:nvSpPr>
          <p:spPr bwMode="auto">
            <a:xfrm>
              <a:off x="864" y="1872"/>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2" name="Text Box 6"/>
            <p:cNvSpPr txBox="1">
              <a:spLocks noChangeArrowheads="1"/>
            </p:cNvSpPr>
            <p:nvPr/>
          </p:nvSpPr>
          <p:spPr bwMode="auto">
            <a:xfrm>
              <a:off x="960" y="2496"/>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3" name="Text Box 7"/>
            <p:cNvSpPr txBox="1">
              <a:spLocks noChangeArrowheads="1"/>
            </p:cNvSpPr>
            <p:nvPr/>
          </p:nvSpPr>
          <p:spPr bwMode="auto">
            <a:xfrm>
              <a:off x="1536" y="196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4" name="Text Box 8"/>
            <p:cNvSpPr txBox="1">
              <a:spLocks noChangeArrowheads="1"/>
            </p:cNvSpPr>
            <p:nvPr/>
          </p:nvSpPr>
          <p:spPr bwMode="auto">
            <a:xfrm>
              <a:off x="1536"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5" name="Text Box 9"/>
            <p:cNvSpPr txBox="1">
              <a:spLocks noChangeArrowheads="1"/>
            </p:cNvSpPr>
            <p:nvPr/>
          </p:nvSpPr>
          <p:spPr bwMode="auto">
            <a:xfrm>
              <a:off x="1056"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6" name="Text Box 10"/>
            <p:cNvSpPr txBox="1">
              <a:spLocks noChangeArrowheads="1"/>
            </p:cNvSpPr>
            <p:nvPr/>
          </p:nvSpPr>
          <p:spPr bwMode="auto">
            <a:xfrm>
              <a:off x="12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7" name="Text Box 11"/>
            <p:cNvSpPr txBox="1">
              <a:spLocks noChangeArrowheads="1"/>
            </p:cNvSpPr>
            <p:nvPr/>
          </p:nvSpPr>
          <p:spPr bwMode="auto">
            <a:xfrm>
              <a:off x="1152" y="268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408" name="Text Box 12"/>
            <p:cNvSpPr txBox="1">
              <a:spLocks noChangeArrowheads="1"/>
            </p:cNvSpPr>
            <p:nvPr/>
          </p:nvSpPr>
          <p:spPr bwMode="auto">
            <a:xfrm>
              <a:off x="1728" y="1824"/>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grpSp>
        <p:nvGrpSpPr>
          <p:cNvPr id="29699" name="Group 24"/>
          <p:cNvGrpSpPr>
            <a:grpSpLocks noChangeAspect="1"/>
          </p:cNvGrpSpPr>
          <p:nvPr/>
        </p:nvGrpSpPr>
        <p:grpSpPr bwMode="auto">
          <a:xfrm>
            <a:off x="5084064" y="1447799"/>
            <a:ext cx="3547872" cy="3658743"/>
            <a:chOff x="2976" y="1584"/>
            <a:chExt cx="1536" cy="1584"/>
          </a:xfrm>
        </p:grpSpPr>
        <p:sp>
          <p:nvSpPr>
            <p:cNvPr id="16391" name="Rectangle 15"/>
            <p:cNvSpPr>
              <a:spLocks noChangeArrowheads="1"/>
            </p:cNvSpPr>
            <p:nvPr/>
          </p:nvSpPr>
          <p:spPr bwMode="auto">
            <a:xfrm>
              <a:off x="2976" y="1584"/>
              <a:ext cx="1536" cy="158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16392" name="Text Box 16"/>
            <p:cNvSpPr txBox="1">
              <a:spLocks noChangeArrowheads="1"/>
            </p:cNvSpPr>
            <p:nvPr/>
          </p:nvSpPr>
          <p:spPr bwMode="auto">
            <a:xfrm>
              <a:off x="3552" y="278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3" name="Text Box 17"/>
            <p:cNvSpPr txBox="1">
              <a:spLocks noChangeArrowheads="1"/>
            </p:cNvSpPr>
            <p:nvPr/>
          </p:nvSpPr>
          <p:spPr bwMode="auto">
            <a:xfrm>
              <a:off x="4176" y="2688"/>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4" name="Text Box 18"/>
            <p:cNvSpPr txBox="1">
              <a:spLocks noChangeArrowheads="1"/>
            </p:cNvSpPr>
            <p:nvPr/>
          </p:nvSpPr>
          <p:spPr bwMode="auto">
            <a:xfrm>
              <a:off x="4128" y="2160"/>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5" name="Text Box 19"/>
            <p:cNvSpPr txBox="1">
              <a:spLocks noChangeArrowheads="1"/>
            </p:cNvSpPr>
            <p:nvPr/>
          </p:nvSpPr>
          <p:spPr bwMode="auto">
            <a:xfrm>
              <a:off x="3840" y="2544"/>
              <a:ext cx="2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6" name="Text Box 20"/>
            <p:cNvSpPr txBox="1">
              <a:spLocks noChangeArrowheads="1"/>
            </p:cNvSpPr>
            <p:nvPr/>
          </p:nvSpPr>
          <p:spPr bwMode="auto">
            <a:xfrm>
              <a:off x="3360" y="168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7" name="Text Box 21"/>
            <p:cNvSpPr txBox="1">
              <a:spLocks noChangeArrowheads="1"/>
            </p:cNvSpPr>
            <p:nvPr/>
          </p:nvSpPr>
          <p:spPr bwMode="auto">
            <a:xfrm>
              <a:off x="3168" y="2160"/>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8" name="Text Box 22"/>
            <p:cNvSpPr txBox="1">
              <a:spLocks noChangeArrowheads="1"/>
            </p:cNvSpPr>
            <p:nvPr/>
          </p:nvSpPr>
          <p:spPr bwMode="auto">
            <a:xfrm>
              <a:off x="3456" y="2016"/>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sp>
          <p:nvSpPr>
            <p:cNvPr id="16399" name="Text Box 23"/>
            <p:cNvSpPr txBox="1">
              <a:spLocks noChangeArrowheads="1"/>
            </p:cNvSpPr>
            <p:nvPr/>
          </p:nvSpPr>
          <p:spPr bwMode="auto">
            <a:xfrm>
              <a:off x="3648" y="2208"/>
              <a:ext cx="20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defRPr/>
              </a:pPr>
              <a:r>
                <a:rPr lang="en-US">
                  <a:cs typeface="+mn-cs"/>
                </a:rPr>
                <a:t>-</a:t>
              </a:r>
            </a:p>
          </p:txBody>
        </p:sp>
      </p:grpSp>
      <p:sp>
        <p:nvSpPr>
          <p:cNvPr id="16389" name="Text Box 25"/>
          <p:cNvSpPr txBox="1">
            <a:spLocks noChangeArrowheads="1"/>
          </p:cNvSpPr>
          <p:nvPr/>
        </p:nvSpPr>
        <p:spPr bwMode="auto">
          <a:xfrm>
            <a:off x="626364" y="5289834"/>
            <a:ext cx="32766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Random distribution (good)</a:t>
            </a:r>
          </a:p>
        </p:txBody>
      </p:sp>
      <p:sp>
        <p:nvSpPr>
          <p:cNvPr id="16390" name="Text Box 26"/>
          <p:cNvSpPr txBox="1">
            <a:spLocks noChangeArrowheads="1"/>
          </p:cNvSpPr>
          <p:nvPr/>
        </p:nvSpPr>
        <p:spPr bwMode="auto">
          <a:xfrm>
            <a:off x="4876800" y="5289834"/>
            <a:ext cx="3962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ct val="50000"/>
              </a:spcBef>
              <a:defRPr/>
            </a:pPr>
            <a:r>
              <a:rPr lang="en-US" sz="2000" dirty="0">
                <a:solidFill>
                  <a:schemeClr val="bg1"/>
                </a:solidFill>
                <a:cs typeface="+mn-cs"/>
              </a:rPr>
              <a:t>Non-random distribution (not good)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107AC-17F6-0C46-ACC8-A684152C905D}"/>
              </a:ext>
            </a:extLst>
          </p:cNvPr>
          <p:cNvSpPr txBox="1">
            <a:spLocks noChangeArrowheads="1"/>
          </p:cNvSpPr>
          <p:nvPr/>
        </p:nvSpPr>
        <p:spPr>
          <a:xfrm>
            <a:off x="685800" y="152400"/>
            <a:ext cx="77724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pitchFamily="18" charset="0"/>
              </a:defRPr>
            </a:lvl6pPr>
            <a:lvl7pPr marL="914400" algn="ctr" rtl="0" eaLnBrk="0" fontAlgn="base" hangingPunct="0">
              <a:spcBef>
                <a:spcPct val="0"/>
              </a:spcBef>
              <a:spcAft>
                <a:spcPct val="0"/>
              </a:spcAft>
              <a:defRPr sz="4400">
                <a:solidFill>
                  <a:schemeClr val="tx2"/>
                </a:solidFill>
                <a:latin typeface="Times" pitchFamily="18" charset="0"/>
              </a:defRPr>
            </a:lvl7pPr>
            <a:lvl8pPr marL="1371600" algn="ctr" rtl="0" eaLnBrk="0" fontAlgn="base" hangingPunct="0">
              <a:spcBef>
                <a:spcPct val="0"/>
              </a:spcBef>
              <a:spcAft>
                <a:spcPct val="0"/>
              </a:spcAft>
              <a:defRPr sz="4400">
                <a:solidFill>
                  <a:schemeClr val="tx2"/>
                </a:solidFill>
                <a:latin typeface="Times" pitchFamily="18" charset="0"/>
              </a:defRPr>
            </a:lvl8pPr>
            <a:lvl9pPr marL="1828800" algn="ctr" rtl="0" eaLnBrk="0" fontAlgn="base" hangingPunct="0">
              <a:spcBef>
                <a:spcPct val="0"/>
              </a:spcBef>
              <a:spcAft>
                <a:spcPct val="0"/>
              </a:spcAft>
              <a:defRPr sz="4400">
                <a:solidFill>
                  <a:schemeClr val="tx2"/>
                </a:solidFill>
                <a:latin typeface="Times" pitchFamily="18" charset="0"/>
              </a:defRPr>
            </a:lvl9pPr>
          </a:lstStyle>
          <a:p>
            <a:pPr>
              <a:defRPr/>
            </a:pPr>
            <a:r>
              <a:rPr lang="en-US" kern="0" dirty="0">
                <a:solidFill>
                  <a:schemeClr val="bg1"/>
                </a:solidFill>
                <a:ea typeface="ＭＳ Ｐゴシック" charset="0"/>
                <a:cs typeface="+mj-cs"/>
              </a:rPr>
              <a:t>The distribution of residuals</a:t>
            </a:r>
          </a:p>
        </p:txBody>
      </p:sp>
      <p:pic>
        <p:nvPicPr>
          <p:cNvPr id="4" name="Picture 2">
            <a:extLst>
              <a:ext uri="{FF2B5EF4-FFF2-40B4-BE49-F238E27FC236}">
                <a16:creationId xmlns:a16="http://schemas.microsoft.com/office/drawing/2014/main" id="{15B82DDD-791C-454C-9CE8-3254AA784A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143000"/>
            <a:ext cx="7239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ED664D35-3FE3-D44F-A027-0BD1143C5926}"/>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
        <p:nvSpPr>
          <p:cNvPr id="6" name="Rectangle 4">
            <a:extLst>
              <a:ext uri="{FF2B5EF4-FFF2-40B4-BE49-F238E27FC236}">
                <a16:creationId xmlns:a16="http://schemas.microsoft.com/office/drawing/2014/main" id="{FAC19715-582F-3E45-95CA-C0673E895D41}"/>
              </a:ext>
            </a:extLst>
          </p:cNvPr>
          <p:cNvSpPr>
            <a:spLocks noChangeArrowheads="1"/>
          </p:cNvSpPr>
          <p:nvPr/>
        </p:nvSpPr>
        <p:spPr bwMode="auto">
          <a:xfrm>
            <a:off x="990600" y="5080337"/>
            <a:ext cx="7315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Two examples of representing residual errors. (a) Similar size symbols with different colors can be effective when many data are shown, as is the case for head data from the large-scale groundwater model shown in the figure. With such a representation the spatial bias of simulated heads is effectively conveyed. (b) Different sizes and colors can be used when data are few, such as with flux targets in the same model domain as shown in (a)</a:t>
            </a:r>
            <a:r>
              <a:rPr lang="en-US" altLang="en-US" sz="1200" i="1" dirty="0">
                <a:solidFill>
                  <a:schemeClr val="bg1"/>
                </a:solidFill>
                <a:ea typeface="Calibri" panose="020F0502020204030204" pitchFamily="34" charset="0"/>
                <a:cs typeface="Arial" panose="020B0604020202020204" pitchFamily="3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107AC-17F6-0C46-ACC8-A684152C905D}"/>
              </a:ext>
            </a:extLst>
          </p:cNvPr>
          <p:cNvSpPr txBox="1">
            <a:spLocks noChangeArrowheads="1"/>
          </p:cNvSpPr>
          <p:nvPr/>
        </p:nvSpPr>
        <p:spPr>
          <a:xfrm>
            <a:off x="685800" y="152400"/>
            <a:ext cx="7772400" cy="1143000"/>
          </a:xfrm>
          <a:prstGeom prst="rect">
            <a:avLst/>
          </a:prstGeom>
        </p:spPr>
        <p:txBody>
          <a:bodyPr anchor="ctr"/>
          <a:lstStyle>
            <a:lvl1pPr algn="ctr" rtl="0" eaLnBrk="0" fontAlgn="base" hangingPunct="0">
              <a:spcBef>
                <a:spcPct val="0"/>
              </a:spcBef>
              <a:spcAft>
                <a:spcPct val="0"/>
              </a:spcAft>
              <a:defRPr sz="4400">
                <a:solidFill>
                  <a:schemeClr val="tx2"/>
                </a:solidFill>
                <a:latin typeface="+mj-lt"/>
                <a:ea typeface="MS PGothic" pitchFamily="34" charset="-128"/>
                <a:cs typeface="MS PGothic" charset="0"/>
              </a:defRPr>
            </a:lvl1pPr>
            <a:lvl2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2pPr>
            <a:lvl3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3pPr>
            <a:lvl4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4pPr>
            <a:lvl5pPr algn="ctr" rtl="0" eaLnBrk="0" fontAlgn="base" hangingPunct="0">
              <a:spcBef>
                <a:spcPct val="0"/>
              </a:spcBef>
              <a:spcAft>
                <a:spcPct val="0"/>
              </a:spcAft>
              <a:defRPr sz="4400">
                <a:solidFill>
                  <a:schemeClr val="tx2"/>
                </a:solidFill>
                <a:latin typeface="Times" pitchFamily="18" charset="0"/>
                <a:ea typeface="MS PGothic" pitchFamily="34" charset="-128"/>
                <a:cs typeface="MS PGothic" charset="0"/>
              </a:defRPr>
            </a:lvl5pPr>
            <a:lvl6pPr marL="457200" algn="ctr" rtl="0" eaLnBrk="0" fontAlgn="base" hangingPunct="0">
              <a:spcBef>
                <a:spcPct val="0"/>
              </a:spcBef>
              <a:spcAft>
                <a:spcPct val="0"/>
              </a:spcAft>
              <a:defRPr sz="4400">
                <a:solidFill>
                  <a:schemeClr val="tx2"/>
                </a:solidFill>
                <a:latin typeface="Times" pitchFamily="18" charset="0"/>
              </a:defRPr>
            </a:lvl6pPr>
            <a:lvl7pPr marL="914400" algn="ctr" rtl="0" eaLnBrk="0" fontAlgn="base" hangingPunct="0">
              <a:spcBef>
                <a:spcPct val="0"/>
              </a:spcBef>
              <a:spcAft>
                <a:spcPct val="0"/>
              </a:spcAft>
              <a:defRPr sz="4400">
                <a:solidFill>
                  <a:schemeClr val="tx2"/>
                </a:solidFill>
                <a:latin typeface="Times" pitchFamily="18" charset="0"/>
              </a:defRPr>
            </a:lvl7pPr>
            <a:lvl8pPr marL="1371600" algn="ctr" rtl="0" eaLnBrk="0" fontAlgn="base" hangingPunct="0">
              <a:spcBef>
                <a:spcPct val="0"/>
              </a:spcBef>
              <a:spcAft>
                <a:spcPct val="0"/>
              </a:spcAft>
              <a:defRPr sz="4400">
                <a:solidFill>
                  <a:schemeClr val="tx2"/>
                </a:solidFill>
                <a:latin typeface="Times" pitchFamily="18" charset="0"/>
              </a:defRPr>
            </a:lvl8pPr>
            <a:lvl9pPr marL="1828800" algn="ctr" rtl="0" eaLnBrk="0" fontAlgn="base" hangingPunct="0">
              <a:spcBef>
                <a:spcPct val="0"/>
              </a:spcBef>
              <a:spcAft>
                <a:spcPct val="0"/>
              </a:spcAft>
              <a:defRPr sz="4400">
                <a:solidFill>
                  <a:schemeClr val="tx2"/>
                </a:solidFill>
                <a:latin typeface="Times" pitchFamily="18" charset="0"/>
              </a:defRPr>
            </a:lvl9pPr>
          </a:lstStyle>
          <a:p>
            <a:pPr>
              <a:defRPr/>
            </a:pPr>
            <a:r>
              <a:rPr lang="en-US" kern="0" dirty="0">
                <a:solidFill>
                  <a:schemeClr val="bg1"/>
                </a:solidFill>
                <a:ea typeface="ＭＳ Ｐゴシック" charset="0"/>
                <a:cs typeface="+mj-cs"/>
              </a:rPr>
              <a:t>The distribution of residuals</a:t>
            </a:r>
          </a:p>
        </p:txBody>
      </p:sp>
      <p:pic>
        <p:nvPicPr>
          <p:cNvPr id="7" name="Picture 6">
            <a:extLst>
              <a:ext uri="{FF2B5EF4-FFF2-40B4-BE49-F238E27FC236}">
                <a16:creationId xmlns:a16="http://schemas.microsoft.com/office/drawing/2014/main" id="{A9193079-B4DE-E642-95DB-60F5C568D4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1694" y="1043386"/>
            <a:ext cx="4900612" cy="5706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302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Comparison of head distribution</a:t>
            </a:r>
          </a:p>
        </p:txBody>
      </p:sp>
      <p:sp>
        <p:nvSpPr>
          <p:cNvPr id="18435" name="Rectangle 7"/>
          <p:cNvSpPr>
            <a:spLocks noChangeArrowheads="1"/>
          </p:cNvSpPr>
          <p:nvPr/>
        </p:nvSpPr>
        <p:spPr bwMode="auto">
          <a:xfrm>
            <a:off x="1743075" y="215741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defRPr/>
            </a:pPr>
            <a:endParaRPr lang="en-US">
              <a:ea typeface="ＭＳ Ｐゴシック" charset="0"/>
              <a:cs typeface="+mn-cs"/>
            </a:endParaRPr>
          </a:p>
        </p:txBody>
      </p:sp>
      <p:sp>
        <p:nvSpPr>
          <p:cNvPr id="18437" name="Rectangle 9"/>
          <p:cNvSpPr>
            <a:spLocks noChangeArrowheads="1"/>
          </p:cNvSpPr>
          <p:nvPr/>
        </p:nvSpPr>
        <p:spPr bwMode="auto">
          <a:xfrm>
            <a:off x="1833563" y="22526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p>
            <a:pPr>
              <a:defRPr/>
            </a:pPr>
            <a:endParaRPr lang="en-US">
              <a:ea typeface="ＭＳ Ｐゴシック" charset="0"/>
              <a:cs typeface="+mn-cs"/>
            </a:endParaRPr>
          </a:p>
        </p:txBody>
      </p:sp>
      <p:sp>
        <p:nvSpPr>
          <p:cNvPr id="6" name="Rectangle 4">
            <a:extLst>
              <a:ext uri="{FF2B5EF4-FFF2-40B4-BE49-F238E27FC236}">
                <a16:creationId xmlns:a16="http://schemas.microsoft.com/office/drawing/2014/main" id="{415CA399-0CE9-FE4A-AAB5-5260838F391D}"/>
              </a:ext>
            </a:extLst>
          </p:cNvPr>
          <p:cNvSpPr>
            <a:spLocks noChangeArrowheads="1"/>
          </p:cNvSpPr>
          <p:nvPr/>
        </p:nvSpPr>
        <p:spPr bwMode="auto">
          <a:xfrm>
            <a:off x="180975" y="2897615"/>
            <a:ext cx="3552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Map view of observed (green) and simulated (red) water table (shown by contours) in an arid inland river basin in China. Topographic elevations are shown by color shading </a:t>
            </a:r>
            <a:r>
              <a:rPr lang="en-US" altLang="en-US" sz="1200" i="1" dirty="0">
                <a:solidFill>
                  <a:schemeClr val="bg1"/>
                </a:solidFill>
                <a:ea typeface="Calibri" panose="020F0502020204030204" pitchFamily="34" charset="0"/>
                <a:cs typeface="Arial" panose="020B0604020202020204" pitchFamily="34" charset="0"/>
              </a:rPr>
              <a:t>(Yao et al., 2014)</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7" name="Picture 1">
            <a:extLst>
              <a:ext uri="{FF2B5EF4-FFF2-40B4-BE49-F238E27FC236}">
                <a16:creationId xmlns:a16="http://schemas.microsoft.com/office/drawing/2014/main" id="{69793635-B543-4F4B-A1FD-CDAC0B7602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4492" y="1212850"/>
            <a:ext cx="4182708"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
            <a:extLst>
              <a:ext uri="{FF2B5EF4-FFF2-40B4-BE49-F238E27FC236}">
                <a16:creationId xmlns:a16="http://schemas.microsoft.com/office/drawing/2014/main" id="{1600FFCA-7763-714A-B604-FC512ACF1F3B}"/>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Parameterization Approaches</a:t>
            </a:r>
          </a:p>
        </p:txBody>
      </p:sp>
      <p:sp>
        <p:nvSpPr>
          <p:cNvPr id="19459" name="Content Placeholder 2"/>
          <p:cNvSpPr>
            <a:spLocks noGrp="1"/>
          </p:cNvSpPr>
          <p:nvPr>
            <p:ph idx="1"/>
          </p:nvPr>
        </p:nvSpPr>
        <p:spPr>
          <a:xfrm>
            <a:off x="685800" y="1447800"/>
            <a:ext cx="7772400" cy="4114800"/>
          </a:xfrm>
        </p:spPr>
        <p:txBody>
          <a:bodyPr/>
          <a:lstStyle/>
          <a:p>
            <a:pPr>
              <a:defRPr/>
            </a:pPr>
            <a:r>
              <a:rPr lang="en-US" dirty="0">
                <a:solidFill>
                  <a:schemeClr val="bg1"/>
                </a:solidFill>
                <a:ea typeface="ＭＳ Ｐゴシック" charset="0"/>
                <a:cs typeface="+mn-cs"/>
              </a:rPr>
              <a:t>Constant values</a:t>
            </a:r>
          </a:p>
          <a:p>
            <a:pPr>
              <a:defRPr/>
            </a:pPr>
            <a:r>
              <a:rPr lang="en-US" dirty="0">
                <a:solidFill>
                  <a:schemeClr val="bg1"/>
                </a:solidFill>
                <a:ea typeface="ＭＳ Ｐゴシック" charset="0"/>
                <a:cs typeface="+mn-cs"/>
              </a:rPr>
              <a:t>Zones</a:t>
            </a:r>
          </a:p>
          <a:p>
            <a:pPr>
              <a:defRPr/>
            </a:pPr>
            <a:r>
              <a:rPr lang="en-US" dirty="0">
                <a:solidFill>
                  <a:schemeClr val="bg1"/>
                </a:solidFill>
                <a:ea typeface="ＭＳ Ｐゴシック" charset="0"/>
                <a:cs typeface="+mn-cs"/>
              </a:rPr>
              <a:t>Pilot points</a:t>
            </a:r>
          </a:p>
          <a:p>
            <a:pPr>
              <a:defRPr/>
            </a:pPr>
            <a:r>
              <a:rPr lang="en-US" dirty="0">
                <a:solidFill>
                  <a:schemeClr val="bg1"/>
                </a:solidFill>
                <a:ea typeface="ＭＳ Ｐゴシック" charset="0"/>
                <a:cs typeface="+mn-cs"/>
              </a:rPr>
              <a:t>Fully distributed approaches (iterative ensemble smoother)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Zones</a:t>
            </a:r>
          </a:p>
        </p:txBody>
      </p:sp>
      <p:pic>
        <p:nvPicPr>
          <p:cNvPr id="2" name="Picture 1">
            <a:extLst>
              <a:ext uri="{FF2B5EF4-FFF2-40B4-BE49-F238E27FC236}">
                <a16:creationId xmlns:a16="http://schemas.microsoft.com/office/drawing/2014/main" id="{CC75D5FC-1801-B64B-8A2B-7FE6EEB0C66C}"/>
              </a:ext>
            </a:extLst>
          </p:cNvPr>
          <p:cNvPicPr>
            <a:picLocks noChangeAspect="1"/>
          </p:cNvPicPr>
          <p:nvPr/>
        </p:nvPicPr>
        <p:blipFill>
          <a:blip r:embed="rId2"/>
          <a:stretch>
            <a:fillRect/>
          </a:stretch>
        </p:blipFill>
        <p:spPr>
          <a:xfrm>
            <a:off x="653042" y="1066800"/>
            <a:ext cx="3766558" cy="4954473"/>
          </a:xfrm>
          <a:prstGeom prst="rect">
            <a:avLst/>
          </a:prstGeom>
        </p:spPr>
      </p:pic>
      <p:pic>
        <p:nvPicPr>
          <p:cNvPr id="3" name="Picture 2">
            <a:extLst>
              <a:ext uri="{FF2B5EF4-FFF2-40B4-BE49-F238E27FC236}">
                <a16:creationId xmlns:a16="http://schemas.microsoft.com/office/drawing/2014/main" id="{18EEF279-46C8-9D40-8BB1-33E49C61C145}"/>
              </a:ext>
            </a:extLst>
          </p:cNvPr>
          <p:cNvPicPr>
            <a:picLocks noChangeAspect="1"/>
          </p:cNvPicPr>
          <p:nvPr/>
        </p:nvPicPr>
        <p:blipFill>
          <a:blip r:embed="rId3"/>
          <a:stretch>
            <a:fillRect/>
          </a:stretch>
        </p:blipFill>
        <p:spPr>
          <a:xfrm rot="5400000">
            <a:off x="4250846" y="1768955"/>
            <a:ext cx="4985707" cy="3581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026" descr="tr-slide4_modifi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8600"/>
            <a:ext cx="4122738" cy="624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3" name="Text Box 1028"/>
          <p:cNvSpPr txBox="1">
            <a:spLocks noChangeArrowheads="1"/>
          </p:cNvSpPr>
          <p:nvPr/>
        </p:nvSpPr>
        <p:spPr bwMode="auto">
          <a:xfrm>
            <a:off x="6629400" y="5791200"/>
            <a:ext cx="1276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800">
                <a:solidFill>
                  <a:schemeClr val="bg1"/>
                </a:solidFill>
                <a:cs typeface="+mn-cs"/>
              </a:rPr>
              <a:t>By Bennett </a:t>
            </a:r>
          </a:p>
          <a:p>
            <a:pPr>
              <a:defRPr/>
            </a:pPr>
            <a:r>
              <a:rPr lang="en-US" sz="1800">
                <a:solidFill>
                  <a:schemeClr val="bg1"/>
                </a:solidFill>
                <a:cs typeface="+mn-cs"/>
              </a:rPr>
              <a:t>and Giusti</a:t>
            </a:r>
            <a:endParaRPr lang="en-US">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Zones</a:t>
            </a:r>
          </a:p>
        </p:txBody>
      </p:sp>
      <p:sp>
        <p:nvSpPr>
          <p:cNvPr id="5" name="Rectangle 4">
            <a:extLst>
              <a:ext uri="{FF2B5EF4-FFF2-40B4-BE49-F238E27FC236}">
                <a16:creationId xmlns:a16="http://schemas.microsoft.com/office/drawing/2014/main" id="{D630CEB7-5D52-2E48-A7A5-8564D3AD07D8}"/>
              </a:ext>
            </a:extLst>
          </p:cNvPr>
          <p:cNvSpPr>
            <a:spLocks noChangeArrowheads="1"/>
          </p:cNvSpPr>
          <p:nvPr/>
        </p:nvSpPr>
        <p:spPr bwMode="auto">
          <a:xfrm>
            <a:off x="7105650" y="2891820"/>
            <a:ext cx="20383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200" dirty="0">
                <a:solidFill>
                  <a:schemeClr val="bg1"/>
                </a:solidFill>
                <a:ea typeface="Calibri" panose="020F0502020204030204" pitchFamily="34" charset="0"/>
                <a:cs typeface="Arial" panose="020B0604020202020204" pitchFamily="34" charset="0"/>
              </a:rPr>
              <a:t>Examples of parameter zonation: (a) hydraulic conductivity zones </a:t>
            </a:r>
            <a:r>
              <a:rPr lang="en-US" altLang="en-US" sz="1200" i="1" dirty="0">
                <a:solidFill>
                  <a:schemeClr val="bg1"/>
                </a:solidFill>
                <a:ea typeface="Calibri" panose="020F0502020204030204" pitchFamily="34" charset="0"/>
                <a:cs typeface="Arial" panose="020B0604020202020204" pitchFamily="34" charset="0"/>
              </a:rPr>
              <a:t>(Gannett et al., 2012)</a:t>
            </a:r>
            <a:r>
              <a:rPr lang="en-US" altLang="en-US" sz="1200" dirty="0">
                <a:solidFill>
                  <a:schemeClr val="bg1"/>
                </a:solidFill>
                <a:ea typeface="Calibri" panose="020F0502020204030204" pitchFamily="34" charset="0"/>
                <a:cs typeface="Arial" panose="020B0604020202020204" pitchFamily="34" charset="0"/>
              </a:rPr>
              <a:t>; (b) recharge zones </a:t>
            </a:r>
            <a:r>
              <a:rPr lang="en-US" altLang="en-US" sz="1200" i="1" dirty="0">
                <a:solidFill>
                  <a:schemeClr val="bg1"/>
                </a:solidFill>
                <a:ea typeface="Calibri" panose="020F0502020204030204" pitchFamily="34" charset="0"/>
                <a:cs typeface="Arial" panose="020B0604020202020204" pitchFamily="34" charset="0"/>
              </a:rPr>
              <a:t>(Gannett et al., 2012)</a:t>
            </a:r>
            <a:r>
              <a:rPr lang="en-US" altLang="en-US" sz="1200" dirty="0">
                <a:solidFill>
                  <a:schemeClr val="bg1"/>
                </a:solidFill>
                <a:ea typeface="Calibri" panose="020F0502020204030204" pitchFamily="34" charset="0"/>
                <a:cs typeface="Arial" panose="020B0604020202020204" pitchFamily="34" charset="0"/>
              </a:rPr>
              <a:t>; (c) storage parameters </a:t>
            </a:r>
            <a:r>
              <a:rPr lang="en-US" altLang="en-US" sz="1200" i="1" dirty="0">
                <a:solidFill>
                  <a:schemeClr val="bg1"/>
                </a:solidFill>
                <a:ea typeface="Calibri" panose="020F0502020204030204" pitchFamily="34" charset="0"/>
                <a:cs typeface="Arial" panose="020B0604020202020204" pitchFamily="34" charset="0"/>
              </a:rPr>
              <a:t>(Johnson and Njuguna, 2002)</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6" name="Picture 1">
            <a:extLst>
              <a:ext uri="{FF2B5EF4-FFF2-40B4-BE49-F238E27FC236}">
                <a16:creationId xmlns:a16="http://schemas.microsoft.com/office/drawing/2014/main" id="{D6B0232D-27E1-104A-B282-FD05250768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8350" y="1028700"/>
            <a:ext cx="50673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1">
            <a:extLst>
              <a:ext uri="{FF2B5EF4-FFF2-40B4-BE49-F238E27FC236}">
                <a16:creationId xmlns:a16="http://schemas.microsoft.com/office/drawing/2014/main" id="{8D846349-1A3E-3F42-A984-64135A58393C}"/>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361446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ChangeArrowheads="1"/>
          </p:cNvSpPr>
          <p:nvPr/>
        </p:nvSpPr>
        <p:spPr bwMode="auto">
          <a:xfrm>
            <a:off x="152400" y="5867400"/>
            <a:ext cx="1981200" cy="914400"/>
          </a:xfrm>
          <a:prstGeom prst="rect">
            <a:avLst/>
          </a:prstGeom>
          <a:solidFill>
            <a:srgbClr val="1E1E7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1323975"/>
            <a:ext cx="6127750" cy="484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21507" name="Title 3"/>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Pilot Points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3"/>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Pilot Points</a:t>
            </a:r>
          </a:p>
        </p:txBody>
      </p:sp>
      <p:sp>
        <p:nvSpPr>
          <p:cNvPr id="5" name="Rectangle 4">
            <a:extLst>
              <a:ext uri="{FF2B5EF4-FFF2-40B4-BE49-F238E27FC236}">
                <a16:creationId xmlns:a16="http://schemas.microsoft.com/office/drawing/2014/main" id="{CE4AC006-13CD-3241-9D9D-A370416F5555}"/>
              </a:ext>
            </a:extLst>
          </p:cNvPr>
          <p:cNvSpPr>
            <a:spLocks noChangeArrowheads="1"/>
          </p:cNvSpPr>
          <p:nvPr/>
        </p:nvSpPr>
        <p:spPr bwMode="auto">
          <a:xfrm>
            <a:off x="6554787" y="2356872"/>
            <a:ext cx="258921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(a) Network of pilot points in a watershed-scale groundwater flow model (left); linkages between pilot points (right) used to calculate Tikhonov regularization constraints for preferred homogeneity </a:t>
            </a:r>
            <a:r>
              <a:rPr lang="en-US" altLang="en-US" sz="1200" i="1" dirty="0">
                <a:solidFill>
                  <a:schemeClr val="bg1"/>
                </a:solidFill>
                <a:ea typeface="Calibri" panose="020F0502020204030204" pitchFamily="34" charset="0"/>
                <a:cs typeface="Arial" panose="020B0604020202020204" pitchFamily="34" charset="0"/>
              </a:rPr>
              <a:t>(modified from </a:t>
            </a:r>
            <a:r>
              <a:rPr lang="en-US" altLang="en-US" sz="1200" i="1" dirty="0" err="1">
                <a:solidFill>
                  <a:schemeClr val="bg1"/>
                </a:solidFill>
                <a:ea typeface="Calibri" panose="020F0502020204030204" pitchFamily="34" charset="0"/>
                <a:cs typeface="Arial" panose="020B0604020202020204" pitchFamily="34" charset="0"/>
              </a:rPr>
              <a:t>Muffels</a:t>
            </a:r>
            <a:r>
              <a:rPr lang="en-US" altLang="en-US" sz="1200" i="1" dirty="0">
                <a:solidFill>
                  <a:schemeClr val="bg1"/>
                </a:solidFill>
                <a:ea typeface="Calibri" panose="020F0502020204030204" pitchFamily="34" charset="0"/>
                <a:cs typeface="Arial" panose="020B0604020202020204" pitchFamily="34" charset="0"/>
              </a:rPr>
              <a:t>, 2008)</a:t>
            </a:r>
            <a:r>
              <a:rPr lang="en-US" altLang="en-US" sz="1200" dirty="0">
                <a:solidFill>
                  <a:schemeClr val="bg1"/>
                </a:solidFill>
                <a:ea typeface="Calibri" panose="020F0502020204030204" pitchFamily="34" charset="0"/>
                <a:cs typeface="Arial" panose="020B0604020202020204" pitchFamily="34" charset="0"/>
              </a:rPr>
              <a:t>. (b) Network of pilot points used to represent two hydraulic conductivity zones where Tikhonov regularization is applied to pilot points within the same zone </a:t>
            </a:r>
            <a:r>
              <a:rPr lang="en-US" altLang="en-US" sz="1200" i="1" dirty="0">
                <a:solidFill>
                  <a:schemeClr val="bg1"/>
                </a:solidFill>
                <a:ea typeface="Calibri" panose="020F0502020204030204" pitchFamily="34" charset="0"/>
                <a:cs typeface="Arial" panose="020B0604020202020204" pitchFamily="34" charset="0"/>
              </a:rPr>
              <a:t>(modified from Davis and Putnam, 2013)</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4CA173CD-5D40-164E-8872-85D3BD61A9A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1220787"/>
            <a:ext cx="3965575"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1">
            <a:extLst>
              <a:ext uri="{FF2B5EF4-FFF2-40B4-BE49-F238E27FC236}">
                <a16:creationId xmlns:a16="http://schemas.microsoft.com/office/drawing/2014/main" id="{5E7BE8BB-4E1E-8547-8EFF-4770F2FC29D4}"/>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834344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Calibration Approaches</a:t>
            </a:r>
          </a:p>
        </p:txBody>
      </p:sp>
      <p:sp>
        <p:nvSpPr>
          <p:cNvPr id="22531" name="Content Placeholder 3"/>
          <p:cNvSpPr>
            <a:spLocks noGrp="1"/>
          </p:cNvSpPr>
          <p:nvPr>
            <p:ph idx="1"/>
          </p:nvPr>
        </p:nvSpPr>
        <p:spPr>
          <a:xfrm>
            <a:off x="685800" y="1295400"/>
            <a:ext cx="7772400" cy="4114800"/>
          </a:xfrm>
        </p:spPr>
        <p:txBody>
          <a:bodyPr/>
          <a:lstStyle/>
          <a:p>
            <a:pPr>
              <a:defRPr/>
            </a:pPr>
            <a:r>
              <a:rPr lang="en-US" dirty="0">
                <a:solidFill>
                  <a:schemeClr val="bg1"/>
                </a:solidFill>
                <a:ea typeface="ＭＳ Ｐゴシック" charset="0"/>
                <a:cs typeface="+mn-cs"/>
              </a:rPr>
              <a:t>Trial and error</a:t>
            </a:r>
          </a:p>
          <a:p>
            <a:pPr>
              <a:defRPr/>
            </a:pPr>
            <a:r>
              <a:rPr lang="en-US" dirty="0">
                <a:solidFill>
                  <a:schemeClr val="bg1"/>
                </a:solidFill>
                <a:ea typeface="ＭＳ Ｐゴシック" charset="0"/>
                <a:cs typeface="+mn-cs"/>
              </a:rPr>
              <a:t>Automated parameter estimation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Trial and Error</a:t>
            </a:r>
          </a:p>
        </p:txBody>
      </p:sp>
      <p:sp>
        <p:nvSpPr>
          <p:cNvPr id="23555" name="Content Placeholder 2"/>
          <p:cNvSpPr>
            <a:spLocks noGrp="1"/>
          </p:cNvSpPr>
          <p:nvPr>
            <p:ph idx="1"/>
          </p:nvPr>
        </p:nvSpPr>
        <p:spPr>
          <a:xfrm>
            <a:off x="685800" y="1295400"/>
            <a:ext cx="7772400" cy="4114800"/>
          </a:xfrm>
        </p:spPr>
        <p:txBody>
          <a:bodyPr/>
          <a:lstStyle/>
          <a:p>
            <a:pPr>
              <a:defRPr/>
            </a:pPr>
            <a:r>
              <a:rPr lang="en-US" dirty="0">
                <a:solidFill>
                  <a:schemeClr val="bg1"/>
                </a:solidFill>
                <a:ea typeface="ＭＳ Ｐゴシック" charset="0"/>
                <a:cs typeface="+mn-cs"/>
              </a:rPr>
              <a:t>Use sensitivity analysis to identify important parameters</a:t>
            </a:r>
          </a:p>
          <a:p>
            <a:pPr>
              <a:defRPr/>
            </a:pPr>
            <a:r>
              <a:rPr lang="en-US" dirty="0">
                <a:solidFill>
                  <a:schemeClr val="bg1"/>
                </a:solidFill>
                <a:ea typeface="ＭＳ Ｐゴシック" charset="0"/>
                <a:cs typeface="+mn-cs"/>
              </a:rPr>
              <a:t>Manual adjustment of parameters </a:t>
            </a:r>
            <a:r>
              <a:rPr lang="en-US" u="sng" dirty="0">
                <a:solidFill>
                  <a:schemeClr val="bg1"/>
                </a:solidFill>
                <a:ea typeface="ＭＳ Ｐゴシック" charset="0"/>
                <a:cs typeface="+mn-cs"/>
              </a:rPr>
              <a:t>within reasonable limits</a:t>
            </a:r>
            <a:r>
              <a:rPr lang="en-US" dirty="0">
                <a:solidFill>
                  <a:schemeClr val="bg1"/>
                </a:solidFill>
                <a:ea typeface="ＭＳ Ｐゴシック" charset="0"/>
                <a:cs typeface="+mn-cs"/>
              </a:rPr>
              <a:t> in order to improve match between observed and simulated values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Sensitivity Analyses</a:t>
            </a:r>
          </a:p>
        </p:txBody>
      </p:sp>
      <p:pic>
        <p:nvPicPr>
          <p:cNvPr id="2" name="Picture 1">
            <a:extLst>
              <a:ext uri="{FF2B5EF4-FFF2-40B4-BE49-F238E27FC236}">
                <a16:creationId xmlns:a16="http://schemas.microsoft.com/office/drawing/2014/main" id="{EA265C69-0133-D84E-AB74-984965F8D98B}"/>
              </a:ext>
            </a:extLst>
          </p:cNvPr>
          <p:cNvPicPr>
            <a:picLocks noChangeAspect="1"/>
          </p:cNvPicPr>
          <p:nvPr/>
        </p:nvPicPr>
        <p:blipFill>
          <a:blip r:embed="rId2"/>
          <a:stretch>
            <a:fillRect/>
          </a:stretch>
        </p:blipFill>
        <p:spPr>
          <a:xfrm>
            <a:off x="152400" y="1143000"/>
            <a:ext cx="4724400" cy="3048000"/>
          </a:xfrm>
          <a:prstGeom prst="rect">
            <a:avLst/>
          </a:prstGeom>
        </p:spPr>
      </p:pic>
      <p:sp>
        <p:nvSpPr>
          <p:cNvPr id="9" name="Text Box 5">
            <a:extLst>
              <a:ext uri="{FF2B5EF4-FFF2-40B4-BE49-F238E27FC236}">
                <a16:creationId xmlns:a16="http://schemas.microsoft.com/office/drawing/2014/main" id="{51D24573-720F-F147-8A81-5E2AB70F6349}"/>
              </a:ext>
            </a:extLst>
          </p:cNvPr>
          <p:cNvSpPr txBox="1">
            <a:spLocks noChangeArrowheads="1"/>
          </p:cNvSpPr>
          <p:nvPr/>
        </p:nvSpPr>
        <p:spPr bwMode="auto">
          <a:xfrm>
            <a:off x="152400" y="4191000"/>
            <a:ext cx="3048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800" dirty="0">
                <a:solidFill>
                  <a:schemeClr val="bg1"/>
                </a:solidFill>
                <a:cs typeface="+mn-cs"/>
              </a:rPr>
              <a:t>Anderson and </a:t>
            </a:r>
            <a:r>
              <a:rPr lang="en-US" sz="1800" dirty="0" err="1">
                <a:solidFill>
                  <a:schemeClr val="bg1"/>
                </a:solidFill>
                <a:cs typeface="+mn-cs"/>
              </a:rPr>
              <a:t>Woessner</a:t>
            </a:r>
            <a:r>
              <a:rPr lang="en-US" sz="1800" dirty="0">
                <a:solidFill>
                  <a:schemeClr val="bg1"/>
                </a:solidFill>
                <a:cs typeface="+mn-cs"/>
              </a:rPr>
              <a:t>, 1992</a:t>
            </a:r>
            <a:endParaRPr lang="en-US" sz="1800" dirty="0">
              <a:cs typeface="+mn-cs"/>
            </a:endParaRPr>
          </a:p>
        </p:txBody>
      </p:sp>
      <p:pic>
        <p:nvPicPr>
          <p:cNvPr id="3" name="Picture 2">
            <a:extLst>
              <a:ext uri="{FF2B5EF4-FFF2-40B4-BE49-F238E27FC236}">
                <a16:creationId xmlns:a16="http://schemas.microsoft.com/office/drawing/2014/main" id="{B00C73C1-9C99-EA4A-9F82-438ECEB57FEF}"/>
              </a:ext>
            </a:extLst>
          </p:cNvPr>
          <p:cNvPicPr>
            <a:picLocks noChangeAspect="1"/>
          </p:cNvPicPr>
          <p:nvPr/>
        </p:nvPicPr>
        <p:blipFill>
          <a:blip r:embed="rId3"/>
          <a:stretch>
            <a:fillRect/>
          </a:stretch>
        </p:blipFill>
        <p:spPr>
          <a:xfrm>
            <a:off x="4686300" y="4175292"/>
            <a:ext cx="4305300" cy="2530308"/>
          </a:xfrm>
          <a:prstGeom prst="rect">
            <a:avLst/>
          </a:prstGeom>
        </p:spPr>
      </p:pic>
    </p:spTree>
    <p:extLst>
      <p:ext uri="{BB962C8B-B14F-4D97-AF65-F5344CB8AC3E}">
        <p14:creationId xmlns:p14="http://schemas.microsoft.com/office/powerpoint/2010/main" val="2716040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Trial and Error</a:t>
            </a:r>
          </a:p>
        </p:txBody>
      </p:sp>
      <p:sp>
        <p:nvSpPr>
          <p:cNvPr id="6" name="Rectangle 4">
            <a:extLst>
              <a:ext uri="{FF2B5EF4-FFF2-40B4-BE49-F238E27FC236}">
                <a16:creationId xmlns:a16="http://schemas.microsoft.com/office/drawing/2014/main" id="{044D73EC-F667-CE49-8631-7A2CADE958E2}"/>
              </a:ext>
            </a:extLst>
          </p:cNvPr>
          <p:cNvSpPr>
            <a:spLocks noChangeArrowheads="1"/>
          </p:cNvSpPr>
          <p:nvPr/>
        </p:nvSpPr>
        <p:spPr bwMode="auto">
          <a:xfrm>
            <a:off x="6819900" y="2894995"/>
            <a:ext cx="2108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General workflow for manual trial and error, the first phase of history matching a model intended for forecasting (ME, mean error; MAE, mean absolute error; RMSE, root mean squared error).</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7" name="Picture 1">
            <a:extLst>
              <a:ext uri="{FF2B5EF4-FFF2-40B4-BE49-F238E27FC236}">
                <a16:creationId xmlns:a16="http://schemas.microsoft.com/office/drawing/2014/main" id="{A726436E-026B-D04D-A49C-76B9B7D44A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035050"/>
            <a:ext cx="4495800"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
            <a:extLst>
              <a:ext uri="{FF2B5EF4-FFF2-40B4-BE49-F238E27FC236}">
                <a16:creationId xmlns:a16="http://schemas.microsoft.com/office/drawing/2014/main" id="{25CB971D-B139-404F-8A3B-6E57451E0D48}"/>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1888750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Automated Parameter Estimation</a:t>
            </a:r>
          </a:p>
        </p:txBody>
      </p:sp>
      <p:sp>
        <p:nvSpPr>
          <p:cNvPr id="24579" name="Content Placeholder 2"/>
          <p:cNvSpPr>
            <a:spLocks noGrp="1"/>
          </p:cNvSpPr>
          <p:nvPr>
            <p:ph idx="1"/>
          </p:nvPr>
        </p:nvSpPr>
        <p:spPr>
          <a:xfrm>
            <a:off x="685800" y="1524000"/>
            <a:ext cx="7772400" cy="4114800"/>
          </a:xfrm>
        </p:spPr>
        <p:txBody>
          <a:bodyPr/>
          <a:lstStyle/>
          <a:p>
            <a:pPr>
              <a:defRPr/>
            </a:pPr>
            <a:r>
              <a:rPr lang="en-US" dirty="0">
                <a:solidFill>
                  <a:schemeClr val="bg1"/>
                </a:solidFill>
                <a:ea typeface="ＭＳ Ｐゴシック" charset="0"/>
                <a:cs typeface="+mn-cs"/>
              </a:rPr>
              <a:t>Two different categories</a:t>
            </a:r>
          </a:p>
          <a:p>
            <a:pPr lvl="1">
              <a:defRPr/>
            </a:pPr>
            <a:r>
              <a:rPr lang="en-US" dirty="0" err="1">
                <a:solidFill>
                  <a:schemeClr val="bg1"/>
                </a:solidFill>
                <a:ea typeface="ＭＳ Ｐゴシック" charset="0"/>
              </a:rPr>
              <a:t>Overdetermined</a:t>
            </a:r>
            <a:r>
              <a:rPr lang="en-US" dirty="0">
                <a:solidFill>
                  <a:schemeClr val="bg1"/>
                </a:solidFill>
                <a:ea typeface="ＭＳ Ｐゴシック" charset="0"/>
              </a:rPr>
              <a:t>: more observations than parameters</a:t>
            </a:r>
          </a:p>
          <a:p>
            <a:pPr lvl="1">
              <a:defRPr/>
            </a:pPr>
            <a:r>
              <a:rPr lang="en-US" dirty="0">
                <a:solidFill>
                  <a:schemeClr val="bg1"/>
                </a:solidFill>
                <a:ea typeface="ＭＳ Ｐゴシック" charset="0"/>
              </a:rPr>
              <a:t>Underdetermined (highly parameterized): may have more parameters than observations.  Requires additional information.</a:t>
            </a:r>
          </a:p>
          <a:p>
            <a:pPr>
              <a:defRPr/>
            </a:pPr>
            <a:r>
              <a:rPr lang="en-US" dirty="0">
                <a:solidFill>
                  <a:schemeClr val="bg1"/>
                </a:solidFill>
                <a:ea typeface="ＭＳ Ｐゴシック" charset="0"/>
                <a:cs typeface="+mn-cs"/>
              </a:rPr>
              <a:t>Neither are really automated!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Concept</a:t>
            </a: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905000"/>
            <a:ext cx="4445000" cy="952500"/>
          </a:xfrm>
          <a:prstGeom prst="rect">
            <a:avLst/>
          </a:prstGeom>
        </p:spPr>
      </p:pic>
      <p:grpSp>
        <p:nvGrpSpPr>
          <p:cNvPr id="18" name="Group 17"/>
          <p:cNvGrpSpPr/>
          <p:nvPr/>
        </p:nvGrpSpPr>
        <p:grpSpPr>
          <a:xfrm>
            <a:off x="431800" y="1905000"/>
            <a:ext cx="6731000" cy="4505325"/>
            <a:chOff x="431800" y="1905000"/>
            <a:chExt cx="6731000" cy="4505325"/>
          </a:xfrm>
        </p:grpSpPr>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810" y="2115130"/>
              <a:ext cx="698500" cy="3302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777835"/>
              <a:ext cx="1219200" cy="330200"/>
            </a:xfrm>
            <a:prstGeom prst="rect">
              <a:avLst/>
            </a:prstGeom>
          </p:spPr>
        </p:pic>
        <p:cxnSp>
          <p:nvCxnSpPr>
            <p:cNvPr id="25603" name="Straight Connector 4"/>
            <p:cNvCxnSpPr>
              <a:cxnSpLocks noChangeShapeType="1"/>
            </p:cNvCxnSpPr>
            <p:nvPr/>
          </p:nvCxnSpPr>
          <p:spPr bwMode="auto">
            <a:xfrm>
              <a:off x="1752600" y="1905000"/>
              <a:ext cx="0" cy="3352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04" name="Straight Connector 6"/>
            <p:cNvCxnSpPr>
              <a:cxnSpLocks noChangeShapeType="1"/>
            </p:cNvCxnSpPr>
            <p:nvPr/>
          </p:nvCxnSpPr>
          <p:spPr bwMode="auto">
            <a:xfrm>
              <a:off x="1752600" y="5257800"/>
              <a:ext cx="5410200"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06" name="Straight Connector 9"/>
            <p:cNvCxnSpPr>
              <a:cxnSpLocks noChangeShapeType="1"/>
            </p:cNvCxnSpPr>
            <p:nvPr/>
          </p:nvCxnSpPr>
          <p:spPr bwMode="auto">
            <a:xfrm>
              <a:off x="2362200" y="2287588"/>
              <a:ext cx="0" cy="3122612"/>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sp>
          <p:nvSpPr>
            <p:cNvPr id="40967" name="TextBox 12"/>
            <p:cNvSpPr txBox="1">
              <a:spLocks noChangeArrowheads="1"/>
            </p:cNvSpPr>
            <p:nvPr/>
          </p:nvSpPr>
          <p:spPr bwMode="auto">
            <a:xfrm rot="16200000">
              <a:off x="381000" y="3108325"/>
              <a:ext cx="1039813"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HEAD</a:t>
              </a:r>
              <a:endParaRPr lang="en-US" baseline="-25000">
                <a:solidFill>
                  <a:schemeClr val="bg1"/>
                </a:solidFill>
              </a:endParaRPr>
            </a:p>
          </p:txBody>
        </p:sp>
        <p:sp>
          <p:nvSpPr>
            <p:cNvPr id="40968" name="TextBox 13"/>
            <p:cNvSpPr txBox="1">
              <a:spLocks noChangeArrowheads="1"/>
            </p:cNvSpPr>
            <p:nvPr/>
          </p:nvSpPr>
          <p:spPr bwMode="auto">
            <a:xfrm>
              <a:off x="2590800" y="5948363"/>
              <a:ext cx="4403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a:solidFill>
                    <a:schemeClr val="bg1"/>
                  </a:solidFill>
                </a:rPr>
                <a:t>HYDRAULIC CONDUCTIVITY</a:t>
              </a:r>
              <a:endParaRPr lang="en-US" baseline="-25000">
                <a:solidFill>
                  <a:schemeClr val="bg1"/>
                </a:solidFill>
              </a:endParaRPr>
            </a:p>
          </p:txBody>
        </p:sp>
        <p:cxnSp>
          <p:nvCxnSpPr>
            <p:cNvPr id="25611" name="Straight Connector 15"/>
            <p:cNvCxnSpPr>
              <a:cxnSpLocks noChangeShapeType="1"/>
            </p:cNvCxnSpPr>
            <p:nvPr/>
          </p:nvCxnSpPr>
          <p:spPr bwMode="auto">
            <a:xfrm>
              <a:off x="1614488" y="4724400"/>
              <a:ext cx="5380037" cy="0"/>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13" name="Straight Connector 19"/>
            <p:cNvCxnSpPr>
              <a:cxnSpLocks noChangeShapeType="1"/>
            </p:cNvCxnSpPr>
            <p:nvPr/>
          </p:nvCxnSpPr>
          <p:spPr bwMode="auto">
            <a:xfrm>
              <a:off x="2184400" y="2355850"/>
              <a:ext cx="0" cy="2368550"/>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15" name="Straight Connector 16"/>
            <p:cNvCxnSpPr>
              <a:cxnSpLocks noChangeShapeType="1"/>
            </p:cNvCxnSpPr>
            <p:nvPr/>
          </p:nvCxnSpPr>
          <p:spPr bwMode="auto">
            <a:xfrm>
              <a:off x="3200400" y="2971800"/>
              <a:ext cx="0" cy="2447925"/>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21" name="Straight Connector 24"/>
            <p:cNvCxnSpPr>
              <a:cxnSpLocks noChangeShapeType="1"/>
            </p:cNvCxnSpPr>
            <p:nvPr/>
          </p:nvCxnSpPr>
          <p:spPr bwMode="auto">
            <a:xfrm>
              <a:off x="2057400" y="2057400"/>
              <a:ext cx="3810000" cy="297180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cxnSp>
          <p:nvCxnSpPr>
            <p:cNvPr id="25623" name="Straight Connector 26"/>
            <p:cNvCxnSpPr>
              <a:cxnSpLocks noChangeShapeType="1"/>
            </p:cNvCxnSpPr>
            <p:nvPr/>
          </p:nvCxnSpPr>
          <p:spPr bwMode="auto">
            <a:xfrm>
              <a:off x="5486400" y="4419600"/>
              <a:ext cx="0" cy="1023938"/>
            </a:xfrm>
            <a:prstGeom prst="line">
              <a:avLst/>
            </a:prstGeom>
            <a:noFill/>
            <a:ln w="28575">
              <a:solidFill>
                <a:schemeClr val="bg1"/>
              </a:solidFill>
              <a:prstDash val="sys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9690" y="2463800"/>
              <a:ext cx="330200" cy="279400"/>
            </a:xfrm>
            <a:prstGeom prst="rect">
              <a:avLst/>
            </a:prstGeom>
          </p:spPr>
        </p:pic>
        <p:pic>
          <p:nvPicPr>
            <p:cNvPr id="12" name="Picture 1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0800" y="5486400"/>
              <a:ext cx="1219200" cy="304800"/>
            </a:xfrm>
            <a:prstGeom prst="rect">
              <a:avLst/>
            </a:prstGeom>
          </p:spPr>
        </p:pic>
        <p:pic>
          <p:nvPicPr>
            <p:cNvPr id="13" name="Picture 1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8423" y="5486400"/>
              <a:ext cx="393700" cy="304800"/>
            </a:xfrm>
            <a:prstGeom prst="rect">
              <a:avLst/>
            </a:prstGeom>
          </p:spPr>
        </p:pic>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88345" y="5486400"/>
              <a:ext cx="1193800" cy="304800"/>
            </a:xfrm>
            <a:prstGeom prst="rect">
              <a:avLst/>
            </a:prstGeom>
          </p:spPr>
        </p:pic>
        <p:pic>
          <p:nvPicPr>
            <p:cNvPr id="15" name="Picture 14"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800" y="4572000"/>
              <a:ext cx="1092200" cy="304800"/>
            </a:xfrm>
            <a:prstGeom prst="rect">
              <a:avLst/>
            </a:prstGeom>
          </p:spPr>
        </p:pic>
        <p:pic>
          <p:nvPicPr>
            <p:cNvPr id="17" name="Picture 16"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800" y="3352800"/>
              <a:ext cx="279400" cy="241300"/>
            </a:xfrm>
            <a:prstGeom prst="rect">
              <a:avLst/>
            </a:prstGeom>
          </p:spPr>
        </p:pic>
        <p:sp>
          <p:nvSpPr>
            <p:cNvPr id="25612" name="Oval 18"/>
            <p:cNvSpPr>
              <a:spLocks noChangeArrowheads="1"/>
            </p:cNvSpPr>
            <p:nvPr/>
          </p:nvSpPr>
          <p:spPr bwMode="auto">
            <a:xfrm>
              <a:off x="2235200" y="2173288"/>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sp>
          <p:nvSpPr>
            <p:cNvPr id="25617" name="Oval 17"/>
            <p:cNvSpPr>
              <a:spLocks noChangeArrowheads="1"/>
            </p:cNvSpPr>
            <p:nvPr/>
          </p:nvSpPr>
          <p:spPr bwMode="auto">
            <a:xfrm>
              <a:off x="3073400" y="2819400"/>
              <a:ext cx="2540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mn-cs"/>
              </a:endParaRPr>
            </a:p>
          </p:txBody>
        </p:sp>
        <p:cxnSp>
          <p:nvCxnSpPr>
            <p:cNvPr id="25619" name="Straight Connector 22"/>
            <p:cNvCxnSpPr>
              <a:cxnSpLocks noChangeShapeType="1"/>
            </p:cNvCxnSpPr>
            <p:nvPr/>
          </p:nvCxnSpPr>
          <p:spPr bwMode="auto">
            <a:xfrm>
              <a:off x="3200400" y="2287588"/>
              <a:ext cx="0" cy="646112"/>
            </a:xfrm>
            <a:prstGeom prst="line">
              <a:avLst/>
            </a:prstGeom>
            <a:noFill/>
            <a:ln w="28575">
              <a:solidFill>
                <a:schemeClr val="bg1"/>
              </a:solidFill>
              <a:prstDash val="sysDash"/>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90" y="2473035"/>
            <a:ext cx="8420100" cy="2159000"/>
          </a:xfrm>
          <a:prstGeom prst="rect">
            <a:avLst/>
          </a:prstGeom>
        </p:spPr>
      </p:pic>
      <p:sp>
        <p:nvSpPr>
          <p:cNvPr id="26626"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What about many parameters and many observations?</a:t>
            </a:r>
          </a:p>
        </p:txBody>
      </p:sp>
      <p:sp>
        <p:nvSpPr>
          <p:cNvPr id="41987" name="TextBox 3"/>
          <p:cNvSpPr txBox="1">
            <a:spLocks noChangeArrowheads="1"/>
          </p:cNvSpPr>
          <p:nvPr/>
        </p:nvSpPr>
        <p:spPr bwMode="auto">
          <a:xfrm rot="16200000">
            <a:off x="-196056" y="3339769"/>
            <a:ext cx="1006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NOBS</a:t>
            </a:r>
          </a:p>
        </p:txBody>
      </p:sp>
      <p:sp>
        <p:nvSpPr>
          <p:cNvPr id="41988" name="TextBox 4"/>
          <p:cNvSpPr txBox="1">
            <a:spLocks noChangeArrowheads="1"/>
          </p:cNvSpPr>
          <p:nvPr/>
        </p:nvSpPr>
        <p:spPr bwMode="auto">
          <a:xfrm>
            <a:off x="2022332" y="4719637"/>
            <a:ext cx="9794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r>
              <a:rPr lang="en-US" dirty="0">
                <a:solidFill>
                  <a:srgbClr val="FFFF00"/>
                </a:solidFill>
              </a:rPr>
              <a:t>NPAR</a:t>
            </a:r>
            <a:endParaRPr lang="en-US" baseline="-250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descr="tr-slide3_modifi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
            <a:ext cx="4457700" cy="640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Text Box 3"/>
          <p:cNvSpPr txBox="1">
            <a:spLocks noChangeArrowheads="1"/>
          </p:cNvSpPr>
          <p:nvPr/>
        </p:nvSpPr>
        <p:spPr bwMode="auto">
          <a:xfrm>
            <a:off x="6934200" y="5867400"/>
            <a:ext cx="1276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1800">
                <a:solidFill>
                  <a:schemeClr val="bg1"/>
                </a:solidFill>
                <a:cs typeface="+mn-cs"/>
              </a:rPr>
              <a:t>By Bennett </a:t>
            </a:r>
          </a:p>
          <a:p>
            <a:pPr>
              <a:defRPr/>
            </a:pPr>
            <a:r>
              <a:rPr lang="en-US" sz="1800">
                <a:solidFill>
                  <a:schemeClr val="bg1"/>
                </a:solidFill>
                <a:cs typeface="+mn-cs"/>
              </a:rPr>
              <a:t>and Giusti</a:t>
            </a:r>
            <a:endParaRPr lang="en-US">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Sum of Squared Weighted Residuals</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950" y="2133600"/>
            <a:ext cx="5118100" cy="15494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3150" y="3808268"/>
            <a:ext cx="1917700" cy="133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Sum of Squared Weighted Residuals</a:t>
            </a:r>
          </a:p>
        </p:txBody>
      </p:sp>
      <p:sp>
        <p:nvSpPr>
          <p:cNvPr id="5" name="Rectangle 4">
            <a:extLst>
              <a:ext uri="{FF2B5EF4-FFF2-40B4-BE49-F238E27FC236}">
                <a16:creationId xmlns:a16="http://schemas.microsoft.com/office/drawing/2014/main" id="{61AFC823-1A00-AC4F-BC76-88C199150641}"/>
              </a:ext>
            </a:extLst>
          </p:cNvPr>
          <p:cNvSpPr>
            <a:spLocks noChangeArrowheads="1"/>
          </p:cNvSpPr>
          <p:nvPr/>
        </p:nvSpPr>
        <p:spPr bwMode="auto">
          <a:xfrm>
            <a:off x="990600" y="5029200"/>
            <a:ext cx="7315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Pie charts of an initial objective function that is: (a) unbalanced because the number of head targets is much larger than other targets and (b) more balanced because no one target type dominates or is dominated by other groups. The more balanced objective function was obtained by simply normalizing the observation weights by the number of targets in each group.</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AAFC7B3D-D52E-704E-A315-D2D5471B9A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7675" y="2171700"/>
            <a:ext cx="82486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1">
            <a:extLst>
              <a:ext uri="{FF2B5EF4-FFF2-40B4-BE49-F238E27FC236}">
                <a16:creationId xmlns:a16="http://schemas.microsoft.com/office/drawing/2014/main" id="{93AB6352-3AB4-914D-97B0-41F055352238}"/>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831668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Nonlinear Parameter Estimation</a:t>
            </a: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2" y="1143000"/>
            <a:ext cx="5641975" cy="4972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900" y="1295400"/>
            <a:ext cx="4648200" cy="4648200"/>
          </a:xfrm>
          <a:prstGeom prst="rect">
            <a:avLst/>
          </a:prstGeom>
        </p:spPr>
      </p:pic>
      <p:sp>
        <p:nvSpPr>
          <p:cNvPr id="29698"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Objective Function Surface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76200"/>
            <a:ext cx="7772400" cy="1143000"/>
          </a:xfrm>
        </p:spPr>
        <p:txBody>
          <a:bodyPr/>
          <a:lstStyle/>
          <a:p>
            <a:pPr>
              <a:defRPr/>
            </a:pPr>
            <a:r>
              <a:rPr lang="en-US" dirty="0">
                <a:solidFill>
                  <a:schemeClr val="bg1"/>
                </a:solidFill>
                <a:ea typeface="ＭＳ Ｐゴシック" charset="0"/>
                <a:cs typeface="+mj-cs"/>
              </a:rPr>
              <a:t>Parameter Estimation Procedure</a:t>
            </a:r>
          </a:p>
        </p:txBody>
      </p:sp>
      <p:pic>
        <p:nvPicPr>
          <p:cNvPr id="4" name="Picture 2">
            <a:extLst>
              <a:ext uri="{FF2B5EF4-FFF2-40B4-BE49-F238E27FC236}">
                <a16:creationId xmlns:a16="http://schemas.microsoft.com/office/drawing/2014/main" id="{A1E5880C-504C-E949-ADF0-D268C01869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66800"/>
            <a:ext cx="65532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DC12FD96-5033-1340-81B8-C4D20AF95F72}"/>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Concepts To Keep In Mind</a:t>
            </a:r>
          </a:p>
        </p:txBody>
      </p:sp>
      <p:sp>
        <p:nvSpPr>
          <p:cNvPr id="33795" name="Rectangle 3"/>
          <p:cNvSpPr>
            <a:spLocks noGrp="1" noChangeArrowheads="1"/>
          </p:cNvSpPr>
          <p:nvPr>
            <p:ph type="body" idx="1"/>
          </p:nvPr>
        </p:nvSpPr>
        <p:spPr>
          <a:xfrm>
            <a:off x="685800" y="1219200"/>
            <a:ext cx="7772400" cy="4114800"/>
          </a:xfrm>
        </p:spPr>
        <p:txBody>
          <a:bodyPr/>
          <a:lstStyle/>
          <a:p>
            <a:pPr>
              <a:lnSpc>
                <a:spcPct val="90000"/>
              </a:lnSpc>
              <a:defRPr/>
            </a:pPr>
            <a:r>
              <a:rPr lang="en-US" dirty="0">
                <a:solidFill>
                  <a:schemeClr val="bg1"/>
                </a:solidFill>
                <a:latin typeface="Times" charset="0"/>
                <a:ea typeface="MS PGothic" charset="0"/>
              </a:rPr>
              <a:t>Compare heads, flows, concentrations</a:t>
            </a:r>
          </a:p>
          <a:p>
            <a:pPr>
              <a:lnSpc>
                <a:spcPct val="90000"/>
              </a:lnSpc>
              <a:defRPr/>
            </a:pPr>
            <a:r>
              <a:rPr lang="en-US" dirty="0">
                <a:solidFill>
                  <a:schemeClr val="bg1"/>
                </a:solidFill>
                <a:latin typeface="Times" charset="0"/>
                <a:ea typeface="MS PGothic" charset="0"/>
              </a:rPr>
              <a:t>Continuously re-evaluate system conceptualization – boundary conditions, framework, etc.</a:t>
            </a:r>
          </a:p>
          <a:p>
            <a:pPr>
              <a:lnSpc>
                <a:spcPct val="90000"/>
              </a:lnSpc>
              <a:defRPr/>
            </a:pPr>
            <a:r>
              <a:rPr lang="en-US" dirty="0">
                <a:solidFill>
                  <a:schemeClr val="bg1"/>
                </a:solidFill>
                <a:latin typeface="Times" charset="0"/>
                <a:ea typeface="MS PGothic" charset="0"/>
              </a:rPr>
              <a:t>Try to understand the sensitivity of the system to different parameters and boundaries</a:t>
            </a:r>
          </a:p>
          <a:p>
            <a:pPr>
              <a:lnSpc>
                <a:spcPct val="90000"/>
              </a:lnSpc>
              <a:defRPr/>
            </a:pPr>
            <a:r>
              <a:rPr lang="en-US" dirty="0">
                <a:solidFill>
                  <a:schemeClr val="bg1"/>
                </a:solidFill>
                <a:latin typeface="Times" charset="0"/>
                <a:ea typeface="MS PGothic" charset="0"/>
              </a:rPr>
              <a:t>We are trying to make a simplified mathematical copy of the real world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762000" y="152400"/>
            <a:ext cx="7772400" cy="173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chor="ct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ts val="0"/>
              </a:spcBef>
              <a:defRPr/>
            </a:pPr>
            <a:r>
              <a:rPr lang="en-US" sz="3600" dirty="0">
                <a:solidFill>
                  <a:schemeClr val="bg1"/>
                </a:solidFill>
                <a:cs typeface="+mn-cs"/>
              </a:rPr>
              <a:t>Calibration is but one part of our attempt to understand and duplicate the actual system in a numerical model.</a:t>
            </a:r>
          </a:p>
        </p:txBody>
      </p:sp>
      <p:sp>
        <p:nvSpPr>
          <p:cNvPr id="34819" name="Text Box 5"/>
          <p:cNvSpPr txBox="1">
            <a:spLocks noChangeArrowheads="1"/>
          </p:cNvSpPr>
          <p:nvPr/>
        </p:nvSpPr>
        <p:spPr bwMode="auto">
          <a:xfrm>
            <a:off x="838200" y="2971800"/>
            <a:ext cx="77724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dirty="0">
                <a:solidFill>
                  <a:srgbClr val="FF0000"/>
                </a:solidFill>
              </a:rPr>
              <a:t>WARNING</a:t>
            </a:r>
            <a:endParaRPr lang="en-US" dirty="0">
              <a:solidFill>
                <a:schemeClr val="bg1"/>
              </a:solidFill>
            </a:endParaRPr>
          </a:p>
          <a:p>
            <a:pPr>
              <a:spcBef>
                <a:spcPct val="50000"/>
              </a:spcBef>
              <a:defRPr/>
            </a:pPr>
            <a:r>
              <a:rPr lang="ja-JP" altLang="en-US">
                <a:solidFill>
                  <a:schemeClr val="bg1"/>
                </a:solidFill>
              </a:rPr>
              <a:t>“</a:t>
            </a:r>
            <a:r>
              <a:rPr lang="en-US" altLang="ja-JP" dirty="0">
                <a:solidFill>
                  <a:schemeClr val="bg1"/>
                </a:solidFill>
              </a:rPr>
              <a:t>… a model involving a wrong or incomplete conceptual model can be adequately calibrated.</a:t>
            </a:r>
            <a:r>
              <a:rPr lang="ja-JP" altLang="en-US">
                <a:solidFill>
                  <a:schemeClr val="bg1"/>
                </a:solidFill>
              </a:rPr>
              <a:t>”</a:t>
            </a:r>
            <a:r>
              <a:rPr lang="en-US" altLang="ja-JP" dirty="0">
                <a:solidFill>
                  <a:schemeClr val="bg1"/>
                </a:solidFill>
              </a:rPr>
              <a:t> </a:t>
            </a:r>
          </a:p>
          <a:p>
            <a:pPr>
              <a:spcBef>
                <a:spcPct val="50000"/>
              </a:spcBef>
              <a:defRPr/>
            </a:pPr>
            <a:r>
              <a:rPr lang="en-US" dirty="0">
                <a:solidFill>
                  <a:schemeClr val="bg1"/>
                </a:solidFill>
              </a:rPr>
              <a:t>	J.D. </a:t>
            </a:r>
            <a:r>
              <a:rPr lang="en-US" dirty="0" err="1">
                <a:solidFill>
                  <a:schemeClr val="bg1"/>
                </a:solidFill>
              </a:rPr>
              <a:t>Bredehoeft</a:t>
            </a:r>
            <a:r>
              <a:rPr lang="en-US" dirty="0">
                <a:solidFill>
                  <a:schemeClr val="bg1"/>
                </a:solidFill>
              </a:rPr>
              <a:t> (2003, Ground Water, vol. 41, no. 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pic>
        <p:nvPicPr>
          <p:cNvPr id="3" name="Picture 1">
            <a:extLst>
              <a:ext uri="{FF2B5EF4-FFF2-40B4-BE49-F238E27FC236}">
                <a16:creationId xmlns:a16="http://schemas.microsoft.com/office/drawing/2014/main" id="{EACE110F-6C9C-034A-AE9A-BFFFB2B520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571" y="1100137"/>
            <a:ext cx="6818858" cy="484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1">
            <a:extLst>
              <a:ext uri="{FF2B5EF4-FFF2-40B4-BE49-F238E27FC236}">
                <a16:creationId xmlns:a16="http://schemas.microsoft.com/office/drawing/2014/main" id="{89E59D50-449C-2243-A935-12A36B0C0BF7}"/>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247040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6" name="Rectangle 4">
            <a:extLst>
              <a:ext uri="{FF2B5EF4-FFF2-40B4-BE49-F238E27FC236}">
                <a16:creationId xmlns:a16="http://schemas.microsoft.com/office/drawing/2014/main" id="{0E86F9A3-2E53-F547-96ED-5D580F2C9465}"/>
              </a:ext>
            </a:extLst>
          </p:cNvPr>
          <p:cNvSpPr>
            <a:spLocks noChangeArrowheads="1"/>
          </p:cNvSpPr>
          <p:nvPr/>
        </p:nvSpPr>
        <p:spPr bwMode="auto">
          <a:xfrm>
            <a:off x="7537943" y="2997368"/>
            <a:ext cx="15769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Schematic diagram of a potential workflow for performing basic uncertainty analysis.</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7" name="Picture 2">
            <a:extLst>
              <a:ext uri="{FF2B5EF4-FFF2-40B4-BE49-F238E27FC236}">
                <a16:creationId xmlns:a16="http://schemas.microsoft.com/office/drawing/2014/main" id="{0327609B-8912-DD45-8F6E-A7BFF27D2C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6947" y="1066800"/>
            <a:ext cx="5990106"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
            <a:extLst>
              <a:ext uri="{FF2B5EF4-FFF2-40B4-BE49-F238E27FC236}">
                <a16:creationId xmlns:a16="http://schemas.microsoft.com/office/drawing/2014/main" id="{18531C51-F89F-6A45-AA2C-1CA1B3708286}"/>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81371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3" name="Rectangle 4">
            <a:extLst>
              <a:ext uri="{FF2B5EF4-FFF2-40B4-BE49-F238E27FC236}">
                <a16:creationId xmlns:a16="http://schemas.microsoft.com/office/drawing/2014/main" id="{ABBA68D9-3065-A44C-A55B-980972C9E276}"/>
              </a:ext>
            </a:extLst>
          </p:cNvPr>
          <p:cNvSpPr>
            <a:spLocks noChangeArrowheads="1"/>
          </p:cNvSpPr>
          <p:nvPr/>
        </p:nvSpPr>
        <p:spPr bwMode="auto">
          <a:xfrm>
            <a:off x="573086" y="5105400"/>
            <a:ext cx="79978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A forecast of baseflow summarizing 15 scenario forward runs (maximum, minimum, and average conditions in each of three emission scenarios). Forecast uncertainty is shown by the envelope around the means of the three scenarios (colored lines). The forecasts derived from the mean of each emission scenario were based on the mean results from 5 different General Circulation Models. Note how the uncertainty envelope increases with time </a:t>
            </a:r>
            <a:r>
              <a:rPr lang="en-US" altLang="en-US" sz="1200" i="1" dirty="0">
                <a:solidFill>
                  <a:schemeClr val="bg1"/>
                </a:solidFill>
                <a:ea typeface="Calibri" panose="020F0502020204030204" pitchFamily="34" charset="0"/>
                <a:cs typeface="Arial" panose="020B0604020202020204" pitchFamily="34" charset="0"/>
              </a:rPr>
              <a:t>(Hunt et al., 2013)</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4" name="Picture 1">
            <a:extLst>
              <a:ext uri="{FF2B5EF4-FFF2-40B4-BE49-F238E27FC236}">
                <a16:creationId xmlns:a16="http://schemas.microsoft.com/office/drawing/2014/main" id="{91E535A0-7E95-D940-9903-D5304ABF31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3087" y="1143000"/>
            <a:ext cx="79978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04D87E5E-0516-1D42-9388-5ABAFF12DC98}"/>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88265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124200" y="2249488"/>
            <a:ext cx="2819400" cy="1219200"/>
          </a:xfrm>
          <a:prstGeom prst="rect">
            <a:avLst/>
          </a:prstGeom>
          <a:noFill/>
          <a:ln w="38100">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mn-cs"/>
            </a:endParaRPr>
          </a:p>
        </p:txBody>
      </p:sp>
      <p:sp>
        <p:nvSpPr>
          <p:cNvPr id="3075" name="Text Box 3"/>
          <p:cNvSpPr txBox="1">
            <a:spLocks noChangeArrowheads="1"/>
          </p:cNvSpPr>
          <p:nvPr/>
        </p:nvSpPr>
        <p:spPr bwMode="auto">
          <a:xfrm>
            <a:off x="3840163" y="2630488"/>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SYSTEM</a:t>
            </a:r>
          </a:p>
        </p:txBody>
      </p:sp>
      <p:sp>
        <p:nvSpPr>
          <p:cNvPr id="3076" name="Line 4"/>
          <p:cNvSpPr>
            <a:spLocks noChangeShapeType="1"/>
          </p:cNvSpPr>
          <p:nvPr/>
        </p:nvSpPr>
        <p:spPr bwMode="auto">
          <a:xfrm flipH="1">
            <a:off x="1676400" y="2897188"/>
            <a:ext cx="1447800" cy="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3077" name="Line 5"/>
          <p:cNvSpPr>
            <a:spLocks noChangeShapeType="1"/>
          </p:cNvSpPr>
          <p:nvPr/>
        </p:nvSpPr>
        <p:spPr bwMode="auto">
          <a:xfrm flipH="1">
            <a:off x="5943600" y="2897188"/>
            <a:ext cx="1447800" cy="0"/>
          </a:xfrm>
          <a:prstGeom prst="line">
            <a:avLst/>
          </a:prstGeom>
          <a:noFill/>
          <a:ln w="38100">
            <a:solidFill>
              <a:schemeClr val="bg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p>
        </p:txBody>
      </p:sp>
      <p:sp>
        <p:nvSpPr>
          <p:cNvPr id="3078" name="Text Box 6"/>
          <p:cNvSpPr txBox="1">
            <a:spLocks noChangeArrowheads="1"/>
          </p:cNvSpPr>
          <p:nvPr/>
        </p:nvSpPr>
        <p:spPr bwMode="auto">
          <a:xfrm>
            <a:off x="1692275" y="2266950"/>
            <a:ext cx="1082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INPUT</a:t>
            </a:r>
          </a:p>
        </p:txBody>
      </p:sp>
      <p:sp>
        <p:nvSpPr>
          <p:cNvPr id="3079" name="Text Box 7"/>
          <p:cNvSpPr txBox="1">
            <a:spLocks noChangeArrowheads="1"/>
          </p:cNvSpPr>
          <p:nvPr/>
        </p:nvSpPr>
        <p:spPr bwMode="auto">
          <a:xfrm>
            <a:off x="1600200" y="3108325"/>
            <a:ext cx="12684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dirty="0">
                <a:solidFill>
                  <a:schemeClr val="bg1"/>
                </a:solidFill>
                <a:latin typeface="Times New Roman" charset="0"/>
                <a:cs typeface="+mn-cs"/>
              </a:rPr>
              <a:t>STRESS</a:t>
            </a:r>
          </a:p>
        </p:txBody>
      </p:sp>
      <p:sp>
        <p:nvSpPr>
          <p:cNvPr id="3080" name="Text Box 8"/>
          <p:cNvSpPr txBox="1">
            <a:spLocks noChangeArrowheads="1"/>
          </p:cNvSpPr>
          <p:nvPr/>
        </p:nvSpPr>
        <p:spPr bwMode="auto">
          <a:xfrm>
            <a:off x="6362700" y="2266950"/>
            <a:ext cx="13874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OUTPUT</a:t>
            </a:r>
          </a:p>
        </p:txBody>
      </p:sp>
      <p:sp>
        <p:nvSpPr>
          <p:cNvPr id="3081" name="Text Box 9"/>
          <p:cNvSpPr txBox="1">
            <a:spLocks noChangeArrowheads="1"/>
          </p:cNvSpPr>
          <p:nvPr/>
        </p:nvSpPr>
        <p:spPr bwMode="auto">
          <a:xfrm>
            <a:off x="6202363" y="3108325"/>
            <a:ext cx="17097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a:solidFill>
                  <a:schemeClr val="bg1"/>
                </a:solidFill>
                <a:latin typeface="Times New Roman" charset="0"/>
                <a:cs typeface="+mn-cs"/>
              </a:rPr>
              <a:t>RESPONSE</a:t>
            </a:r>
          </a:p>
        </p:txBody>
      </p:sp>
      <p:sp>
        <p:nvSpPr>
          <p:cNvPr id="10" name="Text Box 7"/>
          <p:cNvSpPr txBox="1">
            <a:spLocks noChangeArrowheads="1"/>
          </p:cNvSpPr>
          <p:nvPr/>
        </p:nvSpPr>
        <p:spPr bwMode="auto">
          <a:xfrm>
            <a:off x="2001073" y="4383088"/>
            <a:ext cx="46666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b</a:t>
            </a:r>
          </a:p>
        </p:txBody>
      </p:sp>
      <p:sp>
        <p:nvSpPr>
          <p:cNvPr id="11" name="Text Box 7"/>
          <p:cNvSpPr txBox="1">
            <a:spLocks noChangeArrowheads="1"/>
          </p:cNvSpPr>
          <p:nvPr/>
        </p:nvSpPr>
        <p:spPr bwMode="auto">
          <a:xfrm>
            <a:off x="4338367" y="4383088"/>
            <a:ext cx="51806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A</a:t>
            </a:r>
            <a:endParaRPr lang="en-US" sz="3600" dirty="0">
              <a:solidFill>
                <a:schemeClr val="bg1"/>
              </a:solidFill>
              <a:latin typeface="Arial"/>
              <a:cs typeface="Arial"/>
            </a:endParaRPr>
          </a:p>
        </p:txBody>
      </p:sp>
      <p:sp>
        <p:nvSpPr>
          <p:cNvPr id="12" name="Text Box 7"/>
          <p:cNvSpPr txBox="1">
            <a:spLocks noChangeArrowheads="1"/>
          </p:cNvSpPr>
          <p:nvPr/>
        </p:nvSpPr>
        <p:spPr bwMode="auto">
          <a:xfrm>
            <a:off x="6730158" y="4383088"/>
            <a:ext cx="44142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b="1" dirty="0">
                <a:solidFill>
                  <a:schemeClr val="bg1"/>
                </a:solidFill>
                <a:latin typeface="Arial"/>
                <a:cs typeface="Arial"/>
              </a:rPr>
              <a:t>x</a:t>
            </a:r>
            <a:endParaRPr lang="en-US" sz="3600" dirty="0">
              <a:solidFill>
                <a:schemeClr val="bg1"/>
              </a:solidFill>
              <a:latin typeface="Arial"/>
              <a:cs typeface="Arial"/>
            </a:endParaRPr>
          </a:p>
        </p:txBody>
      </p:sp>
      <p:sp>
        <p:nvSpPr>
          <p:cNvPr id="13" name="Text Box 7"/>
          <p:cNvSpPr txBox="1">
            <a:spLocks noChangeArrowheads="1"/>
          </p:cNvSpPr>
          <p:nvPr/>
        </p:nvSpPr>
        <p:spPr bwMode="auto">
          <a:xfrm>
            <a:off x="3179763" y="4383088"/>
            <a:ext cx="444500"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Times New Roman" charset="0"/>
                <a:cs typeface="+mn-cs"/>
              </a:rPr>
              <a:t>×</a:t>
            </a:r>
          </a:p>
        </p:txBody>
      </p:sp>
      <p:sp>
        <p:nvSpPr>
          <p:cNvPr id="14" name="Text Box 7"/>
          <p:cNvSpPr txBox="1">
            <a:spLocks noChangeArrowheads="1"/>
          </p:cNvSpPr>
          <p:nvPr/>
        </p:nvSpPr>
        <p:spPr bwMode="auto">
          <a:xfrm>
            <a:off x="5557838" y="4383088"/>
            <a:ext cx="677862" cy="646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wrap="none">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defRPr/>
            </a:pPr>
            <a:r>
              <a:rPr lang="en-US" sz="3600" dirty="0">
                <a:solidFill>
                  <a:schemeClr val="bg1"/>
                </a:solidFill>
                <a:latin typeface="Wingdings"/>
                <a:ea typeface="Wingdings"/>
                <a:cs typeface="Wingdings"/>
                <a:sym typeface="Wingdings"/>
              </a:rPr>
              <a:t></a:t>
            </a:r>
            <a:endParaRPr lang="en-US" sz="3600" dirty="0">
              <a:solidFill>
                <a:schemeClr val="bg1"/>
              </a:solidFill>
              <a:latin typeface="Times New Roman" charset="0"/>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6" name="Rectangle 4">
            <a:extLst>
              <a:ext uri="{FF2B5EF4-FFF2-40B4-BE49-F238E27FC236}">
                <a16:creationId xmlns:a16="http://schemas.microsoft.com/office/drawing/2014/main" id="{5C376EEC-D053-BB46-AA37-9E08E228B021}"/>
              </a:ext>
            </a:extLst>
          </p:cNvPr>
          <p:cNvSpPr>
            <a:spLocks noChangeArrowheads="1"/>
          </p:cNvSpPr>
          <p:nvPr/>
        </p:nvSpPr>
        <p:spPr bwMode="auto">
          <a:xfrm>
            <a:off x="609600" y="5257800"/>
            <a:ext cx="7861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Details of the synthetic aquifer: (a) model domain and grid with the 12 head observation locations (representing wells) shown as large circles and pilot point locations shown as small circles. (b) The “true” hydraulic conductivity field. (c) Head contours (solid lines) and particle track (dotted line) calculated for the true hydraulic conductivity field </a:t>
            </a:r>
            <a:r>
              <a:rPr lang="en-US" altLang="en-US" sz="1200" i="1" dirty="0">
                <a:solidFill>
                  <a:schemeClr val="bg1"/>
                </a:solidFill>
                <a:ea typeface="Calibri" panose="020F0502020204030204" pitchFamily="34" charset="0"/>
                <a:cs typeface="Arial" panose="020B0604020202020204" pitchFamily="34" charset="0"/>
              </a:rPr>
              <a:t>(modified from Moore and Doherty, 2005; Moore et al., 2010)</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7" name="Picture 1">
            <a:extLst>
              <a:ext uri="{FF2B5EF4-FFF2-40B4-BE49-F238E27FC236}">
                <a16:creationId xmlns:a16="http://schemas.microsoft.com/office/drawing/2014/main" id="{7A0F6A4A-459B-334F-9BB0-6760862D95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3100" y="1066800"/>
            <a:ext cx="7797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1">
            <a:extLst>
              <a:ext uri="{FF2B5EF4-FFF2-40B4-BE49-F238E27FC236}">
                <a16:creationId xmlns:a16="http://schemas.microsoft.com/office/drawing/2014/main" id="{D30FC903-C5F9-B24C-B0F7-F68CB9E2323C}"/>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343424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3" name="Rectangle 4">
            <a:extLst>
              <a:ext uri="{FF2B5EF4-FFF2-40B4-BE49-F238E27FC236}">
                <a16:creationId xmlns:a16="http://schemas.microsoft.com/office/drawing/2014/main" id="{1400B613-AD50-F344-8C49-6C317F580CAB}"/>
              </a:ext>
            </a:extLst>
          </p:cNvPr>
          <p:cNvSpPr>
            <a:spLocks noChangeArrowheads="1"/>
          </p:cNvSpPr>
          <p:nvPr/>
        </p:nvSpPr>
        <p:spPr bwMode="auto">
          <a:xfrm>
            <a:off x="5075238" y="2444423"/>
            <a:ext cx="402272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A Pareto front diagram showing a forecast of particle travel time in days (vertical axis) versus the calibration objective function (horizontal axis). Each dot represents a forecast made with a different calibrated model. Well-calibrated models have low objective functions and poorly calibrated models have relatively higher objective functions. The true travel time through the synthetic aquifer (Fig. B10.2.1) is 3256 days, which is only sampled when the objective function is at its upper limit of feasibility </a:t>
            </a:r>
            <a:r>
              <a:rPr lang="en-US" altLang="en-US" sz="1200" i="1" dirty="0">
                <a:solidFill>
                  <a:schemeClr val="bg1"/>
                </a:solidFill>
                <a:ea typeface="Calibri" panose="020F0502020204030204" pitchFamily="34" charset="0"/>
                <a:cs typeface="Arial" panose="020B0604020202020204" pitchFamily="34" charset="0"/>
              </a:rPr>
              <a:t>(modified from Moore et al., 2010)</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4D607BCF-01E1-724B-833D-613C62E1C7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66800"/>
            <a:ext cx="4922838"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49DC7148-599D-C64D-8B33-FF830FF5466C}"/>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cxnSp>
        <p:nvCxnSpPr>
          <p:cNvPr id="6" name="Straight Connector 5">
            <a:extLst>
              <a:ext uri="{FF2B5EF4-FFF2-40B4-BE49-F238E27FC236}">
                <a16:creationId xmlns:a16="http://schemas.microsoft.com/office/drawing/2014/main" id="{EFEA5445-E06C-2645-B9DE-AC7CC466A667}"/>
              </a:ext>
            </a:extLst>
          </p:cNvPr>
          <p:cNvCxnSpPr>
            <a:cxnSpLocks/>
          </p:cNvCxnSpPr>
          <p:nvPr/>
        </p:nvCxnSpPr>
        <p:spPr bwMode="auto">
          <a:xfrm>
            <a:off x="838200" y="5029200"/>
            <a:ext cx="4237038" cy="0"/>
          </a:xfrm>
          <a:prstGeom prst="line">
            <a:avLst/>
          </a:prstGeom>
          <a:solidFill>
            <a:schemeClr val="accent1"/>
          </a:solidFill>
          <a:ln w="508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86587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3" name="Rectangle 4">
            <a:extLst>
              <a:ext uri="{FF2B5EF4-FFF2-40B4-BE49-F238E27FC236}">
                <a16:creationId xmlns:a16="http://schemas.microsoft.com/office/drawing/2014/main" id="{B515C59A-3D93-9449-A820-25EFFB34D8E8}"/>
              </a:ext>
            </a:extLst>
          </p:cNvPr>
          <p:cNvSpPr>
            <a:spLocks noChangeArrowheads="1"/>
          </p:cNvSpPr>
          <p:nvPr/>
        </p:nvSpPr>
        <p:spPr bwMode="auto">
          <a:xfrm>
            <a:off x="6438900" y="2788632"/>
            <a:ext cx="27051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Visualizing uncertainty as a probabilistic area of contribution for a spring complex. The graphic is based on 136 conditional simulations and shows low (blue) to high (red) probability for the extent of the area of contribution </a:t>
            </a:r>
            <a:r>
              <a:rPr lang="en-US" altLang="en-US" sz="1200" i="1" dirty="0">
                <a:solidFill>
                  <a:schemeClr val="bg1"/>
                </a:solidFill>
                <a:ea typeface="Calibri" panose="020F0502020204030204" pitchFamily="34" charset="0"/>
                <a:cs typeface="Arial" panose="020B0604020202020204" pitchFamily="34" charset="0"/>
              </a:rPr>
              <a:t>(modified from Hunt et al., 2001).</a:t>
            </a:r>
          </a:p>
        </p:txBody>
      </p:sp>
      <p:pic>
        <p:nvPicPr>
          <p:cNvPr id="4" name="Picture 2">
            <a:extLst>
              <a:ext uri="{FF2B5EF4-FFF2-40B4-BE49-F238E27FC236}">
                <a16:creationId xmlns:a16="http://schemas.microsoft.com/office/drawing/2014/main" id="{3662C14D-3117-C647-8A6C-8E81011516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6210300"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C96EA13A-D5C8-8343-A8E0-F9813FA217BC}"/>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2939718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152400"/>
            <a:ext cx="7772400" cy="1143000"/>
          </a:xfrm>
        </p:spPr>
        <p:txBody>
          <a:bodyPr/>
          <a:lstStyle/>
          <a:p>
            <a:pPr>
              <a:defRPr/>
            </a:pPr>
            <a:r>
              <a:rPr lang="en-US" sz="4000" dirty="0">
                <a:solidFill>
                  <a:schemeClr val="bg1"/>
                </a:solidFill>
                <a:ea typeface="ＭＳ Ｐゴシック" charset="0"/>
                <a:cs typeface="+mj-cs"/>
              </a:rPr>
              <a:t>Uncertainty Analyses</a:t>
            </a:r>
          </a:p>
        </p:txBody>
      </p:sp>
      <p:sp>
        <p:nvSpPr>
          <p:cNvPr id="3" name="Rectangle 4">
            <a:extLst>
              <a:ext uri="{FF2B5EF4-FFF2-40B4-BE49-F238E27FC236}">
                <a16:creationId xmlns:a16="http://schemas.microsoft.com/office/drawing/2014/main" id="{892E29AD-64CA-0543-98B0-9319AC7CB9E2}"/>
              </a:ext>
            </a:extLst>
          </p:cNvPr>
          <p:cNvSpPr>
            <a:spLocks noChangeArrowheads="1"/>
          </p:cNvSpPr>
          <p:nvPr/>
        </p:nvSpPr>
        <p:spPr bwMode="auto">
          <a:xfrm>
            <a:off x="6731000" y="2839968"/>
            <a:ext cx="2413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200" dirty="0">
                <a:solidFill>
                  <a:schemeClr val="bg1"/>
                </a:solidFill>
                <a:ea typeface="Calibri" panose="020F0502020204030204" pitchFamily="34" charset="0"/>
                <a:cs typeface="Arial" panose="020B0604020202020204" pitchFamily="34" charset="0"/>
              </a:rPr>
              <a:t>Simulated probability due to uncertainty in advective transport parameters affecting a plume emanating from treatment lagoons. Blue color represents high probability </a:t>
            </a:r>
            <a:r>
              <a:rPr lang="en-US" altLang="en-US" sz="1200" dirty="0" err="1">
                <a:solidFill>
                  <a:schemeClr val="bg1"/>
                </a:solidFill>
                <a:ea typeface="Calibri" panose="020F0502020204030204" pitchFamily="34" charset="0"/>
                <a:cs typeface="Arial" panose="020B0604020202020204" pitchFamily="34" charset="0"/>
              </a:rPr>
              <a:t>flowpaths</a:t>
            </a:r>
            <a:r>
              <a:rPr lang="en-US" altLang="en-US" sz="1200" dirty="0">
                <a:solidFill>
                  <a:schemeClr val="bg1"/>
                </a:solidFill>
                <a:ea typeface="Calibri" panose="020F0502020204030204" pitchFamily="34" charset="0"/>
                <a:cs typeface="Arial" panose="020B0604020202020204" pitchFamily="34" charset="0"/>
              </a:rPr>
              <a:t>; orange colors represent low probability </a:t>
            </a:r>
            <a:r>
              <a:rPr lang="en-US" altLang="en-US" sz="1200" dirty="0" err="1">
                <a:solidFill>
                  <a:schemeClr val="bg1"/>
                </a:solidFill>
                <a:ea typeface="Calibri" panose="020F0502020204030204" pitchFamily="34" charset="0"/>
                <a:cs typeface="Arial" panose="020B0604020202020204" pitchFamily="34" charset="0"/>
              </a:rPr>
              <a:t>flowpaths</a:t>
            </a:r>
            <a:r>
              <a:rPr lang="en-US" altLang="en-US" sz="1200" dirty="0">
                <a:solidFill>
                  <a:schemeClr val="bg1"/>
                </a:solidFill>
                <a:ea typeface="Calibri" panose="020F0502020204030204" pitchFamily="34" charset="0"/>
                <a:cs typeface="Arial" panose="020B0604020202020204" pitchFamily="34" charset="0"/>
              </a:rPr>
              <a:t> </a:t>
            </a:r>
            <a:r>
              <a:rPr lang="en-US" altLang="en-US" sz="1200" i="1" dirty="0">
                <a:solidFill>
                  <a:schemeClr val="bg1"/>
                </a:solidFill>
                <a:ea typeface="Calibri" panose="020F0502020204030204" pitchFamily="34" charset="0"/>
                <a:cs typeface="Arial" panose="020B0604020202020204" pitchFamily="34" charset="0"/>
              </a:rPr>
              <a:t>(</a:t>
            </a:r>
            <a:r>
              <a:rPr lang="en-US" altLang="en-US" sz="1200" i="1" dirty="0" err="1">
                <a:solidFill>
                  <a:schemeClr val="bg1"/>
                </a:solidFill>
                <a:ea typeface="Calibri" panose="020F0502020204030204" pitchFamily="34" charset="0"/>
                <a:cs typeface="Arial" panose="020B0604020202020204" pitchFamily="34" charset="0"/>
              </a:rPr>
              <a:t>Juckem</a:t>
            </a:r>
            <a:r>
              <a:rPr lang="en-US" altLang="en-US" sz="1200" i="1" dirty="0">
                <a:solidFill>
                  <a:schemeClr val="bg1"/>
                </a:solidFill>
                <a:ea typeface="Calibri" panose="020F0502020204030204" pitchFamily="34" charset="0"/>
                <a:cs typeface="Arial" panose="020B0604020202020204" pitchFamily="34" charset="0"/>
              </a:rPr>
              <a:t> et al., 2014)</a:t>
            </a:r>
            <a:r>
              <a:rPr lang="en-US" altLang="en-US" sz="1200" dirty="0">
                <a:solidFill>
                  <a:schemeClr val="bg1"/>
                </a:solidFill>
                <a:ea typeface="Calibri" panose="020F0502020204030204" pitchFamily="34" charset="0"/>
                <a:cs typeface="Arial" panose="020B0604020202020204" pitchFamily="34" charset="0"/>
              </a:rPr>
              <a:t>.</a:t>
            </a:r>
            <a:endParaRPr lang="en-US" altLang="en-US" sz="1200" i="1" dirty="0">
              <a:solidFill>
                <a:schemeClr val="bg1"/>
              </a:solidFill>
              <a:ea typeface="Calibri" panose="020F0502020204030204" pitchFamily="34" charset="0"/>
              <a:cs typeface="Arial" panose="020B0604020202020204" pitchFamily="34" charset="0"/>
            </a:endParaRPr>
          </a:p>
        </p:txBody>
      </p:sp>
      <p:pic>
        <p:nvPicPr>
          <p:cNvPr id="4" name="Picture 1">
            <a:extLst>
              <a:ext uri="{FF2B5EF4-FFF2-40B4-BE49-F238E27FC236}">
                <a16:creationId xmlns:a16="http://schemas.microsoft.com/office/drawing/2014/main" id="{87984FCD-014D-EF4A-AB09-02C82AD9BE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7762" y="1109662"/>
            <a:ext cx="4313238"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1">
            <a:extLst>
              <a:ext uri="{FF2B5EF4-FFF2-40B4-BE49-F238E27FC236}">
                <a16:creationId xmlns:a16="http://schemas.microsoft.com/office/drawing/2014/main" id="{D2F286FD-772E-6642-B11B-5027E4C0F4B7}"/>
              </a:ext>
            </a:extLst>
          </p:cNvPr>
          <p:cNvSpPr>
            <a:spLocks noGrp="1"/>
          </p:cNvSpPr>
          <p:nvPr>
            <p:ph type="ftr" sz="quarter" idx="11"/>
          </p:nvPr>
        </p:nvSpPr>
        <p:spPr>
          <a:xfrm>
            <a:off x="2760663" y="6400800"/>
            <a:ext cx="3970337" cy="3524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000">
                <a:solidFill>
                  <a:schemeClr val="bg1"/>
                </a:solidFill>
                <a:cs typeface="Arial" panose="020B0604020202020204" pitchFamily="34" charset="0"/>
              </a:rPr>
              <a:t>Copyright © 2015, 2002 Elsevier Inc. All rights reserved.</a:t>
            </a:r>
          </a:p>
        </p:txBody>
      </p:sp>
    </p:spTree>
    <p:extLst>
      <p:ext uri="{BB962C8B-B14F-4D97-AF65-F5344CB8AC3E}">
        <p14:creationId xmlns:p14="http://schemas.microsoft.com/office/powerpoint/2010/main" val="3682890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152400"/>
            <a:ext cx="7772400" cy="1371600"/>
          </a:xfrm>
        </p:spPr>
        <p:txBody>
          <a:bodyPr/>
          <a:lstStyle/>
          <a:p>
            <a:pPr>
              <a:defRPr/>
            </a:pPr>
            <a:r>
              <a:rPr lang="en-US" dirty="0">
                <a:solidFill>
                  <a:schemeClr val="bg1"/>
                </a:solidFill>
                <a:latin typeface="Times New Roman" charset="0"/>
                <a:ea typeface="ＭＳ Ｐゴシック" charset="0"/>
                <a:cs typeface="+mj-cs"/>
              </a:rPr>
              <a:t>Major Components Of A Groundwater Model Report</a:t>
            </a:r>
          </a:p>
        </p:txBody>
      </p:sp>
      <p:sp>
        <p:nvSpPr>
          <p:cNvPr id="35843" name="Rectangle 3"/>
          <p:cNvSpPr>
            <a:spLocks noGrp="1" noChangeArrowheads="1"/>
          </p:cNvSpPr>
          <p:nvPr>
            <p:ph type="body" idx="1"/>
          </p:nvPr>
        </p:nvSpPr>
        <p:spPr>
          <a:xfrm>
            <a:off x="685800" y="1752600"/>
            <a:ext cx="7772400" cy="3810000"/>
          </a:xfrm>
        </p:spPr>
        <p:txBody>
          <a:bodyPr/>
          <a:lstStyle/>
          <a:p>
            <a:pPr>
              <a:lnSpc>
                <a:spcPct val="90000"/>
              </a:lnSpc>
              <a:defRPr/>
            </a:pPr>
            <a:r>
              <a:rPr lang="en-US" dirty="0">
                <a:solidFill>
                  <a:schemeClr val="bg1"/>
                </a:solidFill>
                <a:latin typeface="Times New Roman" charset="0"/>
                <a:ea typeface="ＭＳ Ｐゴシック" charset="0"/>
                <a:cs typeface="+mn-cs"/>
              </a:rPr>
              <a:t>A description of the natural system.</a:t>
            </a:r>
          </a:p>
          <a:p>
            <a:pPr>
              <a:lnSpc>
                <a:spcPct val="90000"/>
              </a:lnSpc>
              <a:buFontTx/>
              <a:buNone/>
              <a:defRPr/>
            </a:pPr>
            <a:endParaRPr lang="en-US" sz="1800" dirty="0">
              <a:solidFill>
                <a:schemeClr val="bg1"/>
              </a:solidFill>
              <a:latin typeface="Times New Roman" charset="0"/>
              <a:ea typeface="ＭＳ Ｐゴシック" charset="0"/>
              <a:cs typeface="+mn-cs"/>
            </a:endParaRPr>
          </a:p>
          <a:p>
            <a:pPr>
              <a:lnSpc>
                <a:spcPct val="90000"/>
              </a:lnSpc>
              <a:defRPr/>
            </a:pPr>
            <a:r>
              <a:rPr lang="en-US" dirty="0">
                <a:solidFill>
                  <a:schemeClr val="bg1"/>
                </a:solidFill>
                <a:latin typeface="Times New Roman" charset="0"/>
                <a:ea typeface="ＭＳ Ｐゴシック" charset="0"/>
                <a:cs typeface="+mn-cs"/>
              </a:rPr>
              <a:t>A description of the numerical counterpart with the model input fully documented.</a:t>
            </a:r>
          </a:p>
          <a:p>
            <a:pPr>
              <a:lnSpc>
                <a:spcPct val="90000"/>
              </a:lnSpc>
              <a:buFontTx/>
              <a:buNone/>
              <a:defRPr/>
            </a:pPr>
            <a:endParaRPr lang="en-US" sz="1800" dirty="0">
              <a:solidFill>
                <a:schemeClr val="bg1"/>
              </a:solidFill>
              <a:latin typeface="Times New Roman" charset="0"/>
              <a:ea typeface="ＭＳ Ｐゴシック" charset="0"/>
              <a:cs typeface="+mn-cs"/>
            </a:endParaRPr>
          </a:p>
          <a:p>
            <a:pPr>
              <a:lnSpc>
                <a:spcPct val="90000"/>
              </a:lnSpc>
              <a:defRPr/>
            </a:pPr>
            <a:r>
              <a:rPr lang="en-US" dirty="0">
                <a:solidFill>
                  <a:schemeClr val="bg1"/>
                </a:solidFill>
                <a:latin typeface="Times New Roman" charset="0"/>
                <a:ea typeface="ＭＳ Ｐゴシック" charset="0"/>
                <a:cs typeface="+mn-cs"/>
              </a:rPr>
              <a:t>A convincing argument that the numerical model is a plausible representation of the natural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descr="gw_surf_01"/>
          <p:cNvPicPr>
            <a:picLocks noChangeAspect="1" noChangeArrowheads="1"/>
          </p:cNvPicPr>
          <p:nvPr/>
        </p:nvPicPr>
        <p:blipFill>
          <a:blip r:embed="rId2">
            <a:extLst>
              <a:ext uri="{28A0092B-C50C-407E-A947-70E740481C1C}">
                <a14:useLocalDpi xmlns:a14="http://schemas.microsoft.com/office/drawing/2010/main" val="0"/>
              </a:ext>
            </a:extLst>
          </a:blip>
          <a:srcRect l="8301" t="16707" r="7867" b="14539"/>
          <a:stretch>
            <a:fillRect/>
          </a:stretch>
        </p:blipFill>
        <p:spPr bwMode="auto">
          <a:xfrm>
            <a:off x="1752600" y="152400"/>
            <a:ext cx="5537200"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1" name="Text Box 5"/>
          <p:cNvSpPr txBox="1">
            <a:spLocks noChangeArrowheads="1"/>
          </p:cNvSpPr>
          <p:nvPr/>
        </p:nvSpPr>
        <p:spPr bwMode="auto">
          <a:xfrm>
            <a:off x="4343400" y="6019800"/>
            <a:ext cx="3048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Times" charset="0"/>
                <a:ea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r">
              <a:defRPr/>
            </a:pPr>
            <a:r>
              <a:rPr lang="en-US" sz="1800" dirty="0">
                <a:solidFill>
                  <a:schemeClr val="bg1"/>
                </a:solidFill>
                <a:cs typeface="+mn-cs"/>
              </a:rPr>
              <a:t>Halford, 1991</a:t>
            </a:r>
            <a:endParaRPr lang="en-US" sz="1800" dirty="0">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Types of Observations</a:t>
            </a:r>
          </a:p>
        </p:txBody>
      </p:sp>
      <p:sp>
        <p:nvSpPr>
          <p:cNvPr id="8195" name="Content Placeholder 2"/>
          <p:cNvSpPr>
            <a:spLocks noGrp="1"/>
          </p:cNvSpPr>
          <p:nvPr>
            <p:ph idx="1"/>
          </p:nvPr>
        </p:nvSpPr>
        <p:spPr>
          <a:xfrm>
            <a:off x="685800" y="1524000"/>
            <a:ext cx="7772400" cy="4114800"/>
          </a:xfrm>
        </p:spPr>
        <p:txBody>
          <a:bodyPr/>
          <a:lstStyle/>
          <a:p>
            <a:pPr>
              <a:defRPr/>
            </a:pPr>
            <a:r>
              <a:rPr lang="en-US">
                <a:solidFill>
                  <a:schemeClr val="bg1"/>
                </a:solidFill>
                <a:latin typeface="Times" charset="0"/>
                <a:ea typeface="MS PGothic" charset="0"/>
              </a:rPr>
              <a:t>Heads</a:t>
            </a:r>
          </a:p>
          <a:p>
            <a:pPr>
              <a:defRPr/>
            </a:pPr>
            <a:r>
              <a:rPr lang="en-US">
                <a:solidFill>
                  <a:schemeClr val="bg1"/>
                </a:solidFill>
                <a:latin typeface="Times" charset="0"/>
                <a:ea typeface="MS PGothic" charset="0"/>
              </a:rPr>
              <a:t>Flows</a:t>
            </a:r>
          </a:p>
          <a:p>
            <a:pPr>
              <a:defRPr/>
            </a:pPr>
            <a:r>
              <a:rPr lang="en-US">
                <a:solidFill>
                  <a:schemeClr val="bg1"/>
                </a:solidFill>
                <a:latin typeface="Times" charset="0"/>
                <a:ea typeface="MS PGothic" charset="0"/>
              </a:rPr>
              <a:t>Groundwater age</a:t>
            </a:r>
          </a:p>
          <a:p>
            <a:pPr>
              <a:defRPr/>
            </a:pPr>
            <a:r>
              <a:rPr lang="en-US">
                <a:solidFill>
                  <a:schemeClr val="bg1"/>
                </a:solidFill>
                <a:latin typeface="Times" charset="0"/>
                <a:ea typeface="MS PGothic" charset="0"/>
              </a:rPr>
              <a:t>Concentration</a:t>
            </a:r>
          </a:p>
          <a:p>
            <a:pPr>
              <a:defRPr/>
            </a:pPr>
            <a:r>
              <a:rPr lang="en-US">
                <a:solidFill>
                  <a:schemeClr val="bg1"/>
                </a:solidFill>
                <a:latin typeface="Times" charset="0"/>
                <a:ea typeface="MS PGothic" charset="0"/>
              </a:rPr>
              <a:t>Temperature</a:t>
            </a:r>
          </a:p>
          <a:p>
            <a:pPr>
              <a:defRPr/>
            </a:pPr>
            <a:r>
              <a:rPr lang="en-US">
                <a:solidFill>
                  <a:schemeClr val="bg1"/>
                </a:solidFill>
                <a:latin typeface="Times" charset="0"/>
                <a:ea typeface="MS PGothic" charset="0"/>
              </a:rPr>
              <a:t>Others…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Residuals</a:t>
            </a:r>
          </a:p>
        </p:txBody>
      </p:sp>
      <p:sp>
        <p:nvSpPr>
          <p:cNvPr id="9219" name="Content Placeholder 2"/>
          <p:cNvSpPr>
            <a:spLocks noGrp="1"/>
          </p:cNvSpPr>
          <p:nvPr>
            <p:ph idx="1"/>
          </p:nvPr>
        </p:nvSpPr>
        <p:spPr>
          <a:xfrm>
            <a:off x="685800" y="1524000"/>
            <a:ext cx="7772400" cy="4114800"/>
          </a:xfrm>
        </p:spPr>
        <p:txBody>
          <a:bodyPr/>
          <a:lstStyle/>
          <a:p>
            <a:pPr>
              <a:defRPr/>
            </a:pPr>
            <a:r>
              <a:rPr lang="en-US" dirty="0">
                <a:solidFill>
                  <a:schemeClr val="bg1"/>
                </a:solidFill>
                <a:ea typeface="ＭＳ Ｐゴシック" charset="0"/>
                <a:cs typeface="+mn-cs"/>
              </a:rPr>
              <a:t>Difference between a simulated value and its observed counterpart</a:t>
            </a:r>
          </a:p>
          <a:p>
            <a:pPr>
              <a:defRPr/>
            </a:pPr>
            <a:r>
              <a:rPr lang="en-US" dirty="0">
                <a:solidFill>
                  <a:schemeClr val="bg1"/>
                </a:solidFill>
                <a:ea typeface="ＭＳ Ｐゴシック" charset="0"/>
                <a:cs typeface="+mn-cs"/>
              </a:rPr>
              <a:t>For transient models, there may be many different measurements at the same location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1143000"/>
          </a:xfrm>
        </p:spPr>
        <p:txBody>
          <a:bodyPr/>
          <a:lstStyle/>
          <a:p>
            <a:pPr>
              <a:defRPr/>
            </a:pPr>
            <a:r>
              <a:rPr lang="en-US" dirty="0">
                <a:solidFill>
                  <a:schemeClr val="bg1"/>
                </a:solidFill>
                <a:ea typeface="ＭＳ Ｐゴシック" charset="0"/>
                <a:cs typeface="+mj-cs"/>
              </a:rPr>
              <a:t>Some measures of goodness of fit</a:t>
            </a:r>
          </a:p>
        </p:txBody>
      </p:sp>
      <p:sp>
        <p:nvSpPr>
          <p:cNvPr id="11267" name="Rectangle 3"/>
          <p:cNvSpPr>
            <a:spLocks noGrp="1" noChangeArrowheads="1"/>
          </p:cNvSpPr>
          <p:nvPr>
            <p:ph type="body" idx="1"/>
          </p:nvPr>
        </p:nvSpPr>
        <p:spPr>
          <a:xfrm>
            <a:off x="685800" y="1524000"/>
            <a:ext cx="7772400" cy="4114800"/>
          </a:xfrm>
        </p:spPr>
        <p:txBody>
          <a:bodyPr/>
          <a:lstStyle/>
          <a:p>
            <a:pPr>
              <a:defRPr/>
            </a:pPr>
            <a:r>
              <a:rPr lang="en-US">
                <a:solidFill>
                  <a:schemeClr val="bg1"/>
                </a:solidFill>
                <a:ea typeface="ＭＳ Ｐゴシック" charset="0"/>
                <a:cs typeface="+mn-cs"/>
              </a:rPr>
              <a:t>The mean error</a:t>
            </a:r>
          </a:p>
          <a:p>
            <a:pPr>
              <a:defRPr/>
            </a:pPr>
            <a:r>
              <a:rPr lang="en-US">
                <a:solidFill>
                  <a:schemeClr val="bg1"/>
                </a:solidFill>
                <a:ea typeface="ＭＳ Ｐゴシック" charset="0"/>
                <a:cs typeface="+mn-cs"/>
              </a:rPr>
              <a:t>The mean absolute error</a:t>
            </a:r>
          </a:p>
          <a:p>
            <a:pPr>
              <a:defRPr/>
            </a:pPr>
            <a:r>
              <a:rPr lang="en-US">
                <a:solidFill>
                  <a:schemeClr val="bg1"/>
                </a:solidFill>
                <a:ea typeface="ＭＳ Ｐゴシック" charset="0"/>
                <a:cs typeface="+mn-cs"/>
              </a:rPr>
              <a:t>The root mean squared (RMS) error</a:t>
            </a:r>
          </a:p>
          <a:p>
            <a:pPr>
              <a:defRPr/>
            </a:pPr>
            <a:r>
              <a:rPr lang="en-US">
                <a:solidFill>
                  <a:schemeClr val="bg1"/>
                </a:solidFill>
                <a:ea typeface="ＭＳ Ｐゴシック" charset="0"/>
                <a:cs typeface="+mn-cs"/>
              </a:rPr>
              <a:t>The distribution of residuals</a:t>
            </a:r>
          </a:p>
          <a:p>
            <a:pPr>
              <a:defRPr/>
            </a:pPr>
            <a:r>
              <a:rPr lang="en-US">
                <a:solidFill>
                  <a:schemeClr val="bg1"/>
                </a:solidFill>
                <a:ea typeface="ＭＳ Ｐゴシック" charset="0"/>
                <a:cs typeface="+mn-cs"/>
              </a:rPr>
              <a:t>A qualitative comparison of the observed contoured head surface and the simulated contoured head surface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ctrTitle"/>
          </p:nvPr>
        </p:nvSpPr>
        <p:spPr>
          <a:xfrm>
            <a:off x="685800" y="152400"/>
            <a:ext cx="7772400" cy="1143000"/>
          </a:xfrm>
        </p:spPr>
        <p:txBody>
          <a:bodyPr/>
          <a:lstStyle/>
          <a:p>
            <a:pPr>
              <a:defRPr/>
            </a:pPr>
            <a:r>
              <a:rPr lang="en-US" dirty="0">
                <a:solidFill>
                  <a:schemeClr val="bg1"/>
                </a:solidFill>
                <a:ea typeface="ＭＳ Ｐゴシック" charset="0"/>
                <a:cs typeface="+mj-cs"/>
              </a:rPr>
              <a:t>The mean error</a:t>
            </a: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0" y="2654300"/>
            <a:ext cx="5600700" cy="1549400"/>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psgreene:Applications:Microsoft Office 98:Templates:Blank Presentation</Template>
  <TotalTime>1526</TotalTime>
  <Words>1312</Words>
  <Application>Microsoft Macintosh PowerPoint</Application>
  <PresentationFormat>On-screen Show (4:3)</PresentationFormat>
  <Paragraphs>144</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ＭＳ Ｐゴシック</vt:lpstr>
      <vt:lpstr>ＭＳ Ｐゴシック</vt:lpstr>
      <vt:lpstr>Arial</vt:lpstr>
      <vt:lpstr>Calibri</vt:lpstr>
      <vt:lpstr>Times</vt:lpstr>
      <vt:lpstr>Times New Roman</vt:lpstr>
      <vt:lpstr>Wingdings</vt:lpstr>
      <vt:lpstr>Blank Presentation</vt:lpstr>
      <vt:lpstr>PowerPoint Presentation</vt:lpstr>
      <vt:lpstr>PowerPoint Presentation</vt:lpstr>
      <vt:lpstr>PowerPoint Presentation</vt:lpstr>
      <vt:lpstr>PowerPoint Presentation</vt:lpstr>
      <vt:lpstr>PowerPoint Presentation</vt:lpstr>
      <vt:lpstr>Types of Observations</vt:lpstr>
      <vt:lpstr>Residuals</vt:lpstr>
      <vt:lpstr>Some measures of goodness of fit</vt:lpstr>
      <vt:lpstr>The mean error</vt:lpstr>
      <vt:lpstr>The mean absolute error</vt:lpstr>
      <vt:lpstr>The root mean squared error</vt:lpstr>
      <vt:lpstr>Residual Plot</vt:lpstr>
      <vt:lpstr>PowerPoint Presentation</vt:lpstr>
      <vt:lpstr>The distribution of residuals</vt:lpstr>
      <vt:lpstr>PowerPoint Presentation</vt:lpstr>
      <vt:lpstr>PowerPoint Presentation</vt:lpstr>
      <vt:lpstr>Comparison of head distribution</vt:lpstr>
      <vt:lpstr>Parameterization Approaches</vt:lpstr>
      <vt:lpstr>Zones</vt:lpstr>
      <vt:lpstr>Zones</vt:lpstr>
      <vt:lpstr>Pilot Points</vt:lpstr>
      <vt:lpstr>Pilot Points</vt:lpstr>
      <vt:lpstr>Calibration Approaches</vt:lpstr>
      <vt:lpstr>Trial and Error</vt:lpstr>
      <vt:lpstr>Sensitivity Analyses</vt:lpstr>
      <vt:lpstr>Trial and Error</vt:lpstr>
      <vt:lpstr>Automated Parameter Estimation</vt:lpstr>
      <vt:lpstr>Concept</vt:lpstr>
      <vt:lpstr>What about many parameters and many observations?</vt:lpstr>
      <vt:lpstr>Sum of Squared Weighted Residuals</vt:lpstr>
      <vt:lpstr>Sum of Squared Weighted Residuals</vt:lpstr>
      <vt:lpstr>Nonlinear Parameter Estimation</vt:lpstr>
      <vt:lpstr>Objective Function Surface</vt:lpstr>
      <vt:lpstr>Parameter Estimation Procedure</vt:lpstr>
      <vt:lpstr>Concepts To Keep In Mind</vt:lpstr>
      <vt:lpstr>PowerPoint Presentation</vt:lpstr>
      <vt:lpstr>Uncertainty Analyses</vt:lpstr>
      <vt:lpstr>Uncertainty Analyses</vt:lpstr>
      <vt:lpstr>Uncertainty Analyses</vt:lpstr>
      <vt:lpstr>Uncertainty Analyses</vt:lpstr>
      <vt:lpstr>Uncertainty Analyses</vt:lpstr>
      <vt:lpstr>Uncertainty Analyses</vt:lpstr>
      <vt:lpstr>Uncertainty Analyses</vt:lpstr>
      <vt:lpstr>Major Components Of A Groundwater Model Report</vt:lpstr>
    </vt:vector>
  </TitlesOfParts>
  <Company>USGS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tereilly</dc:creator>
  <cp:lastModifiedBy>Hughes, Joseph D</cp:lastModifiedBy>
  <cp:revision>128</cp:revision>
  <cp:lastPrinted>2016-05-17T22:00:49Z</cp:lastPrinted>
  <dcterms:created xsi:type="dcterms:W3CDTF">2002-05-15T13:05:09Z</dcterms:created>
  <dcterms:modified xsi:type="dcterms:W3CDTF">2018-08-22T03:27:26Z</dcterms:modified>
</cp:coreProperties>
</file>